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unknown"/>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79" r:id="rId13"/>
    <p:sldId id="267" r:id="rId14"/>
    <p:sldId id="268" r:id="rId15"/>
    <p:sldId id="269" r:id="rId16"/>
    <p:sldId id="270" r:id="rId17"/>
    <p:sldId id="271" r:id="rId18"/>
    <p:sldId id="280" r:id="rId19"/>
    <p:sldId id="272" r:id="rId20"/>
    <p:sldId id="273" r:id="rId21"/>
    <p:sldId id="274" r:id="rId22"/>
    <p:sldId id="275" r:id="rId23"/>
    <p:sldId id="276" r:id="rId24"/>
    <p:sldId id="277" r:id="rId25"/>
    <p:sldId id="278" r:id="rId26"/>
  </p:sldIdLst>
  <p:sldSz cx="10160000" cy="7620000"/>
  <p:notesSz cx="6858000" cy="91440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381" autoAdjust="0"/>
  </p:normalViewPr>
  <p:slideViewPr>
    <p:cSldViewPr showGuides="1">
      <p:cViewPr varScale="1">
        <p:scale>
          <a:sx n="60" d="100"/>
          <a:sy n="60" d="100"/>
        </p:scale>
        <p:origin x="-163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smtClean="0">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smtClean="0">
                <a:cs typeface="+mn-cs"/>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smtClean="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smtClean="0">
                <a:cs typeface="+mn-cs"/>
              </a:defRPr>
            </a:lvl1pPr>
          </a:lstStyle>
          <a:p>
            <a:pPr>
              <a:defRPr/>
            </a:pPr>
            <a:fld id="{91C53CE2-1B99-4B4A-9473-F90BC4FB1DFA}" type="slidenum">
              <a:rPr lang="en-US"/>
              <a:pPr>
                <a:defRPr/>
              </a:pPr>
              <a:t>‹#›</a:t>
            </a:fld>
            <a:endParaRPr lang="en-US"/>
          </a:p>
        </p:txBody>
      </p:sp>
    </p:spTree>
    <p:extLst>
      <p:ext uri="{BB962C8B-B14F-4D97-AF65-F5344CB8AC3E}">
        <p14:creationId xmlns:p14="http://schemas.microsoft.com/office/powerpoint/2010/main" val="29642890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348A67D-ECC3-764C-8E75-8F7D8BD9EFCD}" type="slidenum">
              <a:rPr lang="en-US"/>
              <a:pPr>
                <a:defRPr/>
              </a:pPr>
              <a:t>1</a:t>
            </a:fld>
            <a:endParaRPr lang="en-US"/>
          </a:p>
        </p:txBody>
      </p:sp>
      <p:sp>
        <p:nvSpPr>
          <p:cNvPr id="3073"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074"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dirty="0" smtClean="0">
                <a:solidFill>
                  <a:srgbClr val="000000"/>
                </a:solidFill>
                <a:latin typeface="Arial" charset="0"/>
                <a:cs typeface="+mn-cs"/>
              </a:rPr>
              <a:t>Good morning everyone, I am </a:t>
            </a:r>
            <a:r>
              <a:rPr lang="en-US" sz="1600" dirty="0" err="1" smtClean="0">
                <a:solidFill>
                  <a:srgbClr val="000000"/>
                </a:solidFill>
                <a:latin typeface="Arial" charset="0"/>
                <a:cs typeface="+mn-cs"/>
              </a:rPr>
              <a:t>shaojie</a:t>
            </a:r>
            <a:r>
              <a:rPr lang="en-US" sz="1600" dirty="0" smtClean="0">
                <a:solidFill>
                  <a:srgbClr val="000000"/>
                </a:solidFill>
                <a:latin typeface="Arial" charset="0"/>
                <a:cs typeface="+mn-cs"/>
              </a:rPr>
              <a:t> </a:t>
            </a:r>
            <a:r>
              <a:rPr lang="en-US" sz="1600" dirty="0" err="1" smtClean="0">
                <a:solidFill>
                  <a:srgbClr val="000000"/>
                </a:solidFill>
                <a:latin typeface="Arial" charset="0"/>
                <a:cs typeface="+mn-cs"/>
              </a:rPr>
              <a:t>shen</a:t>
            </a:r>
            <a:r>
              <a:rPr lang="en-US" sz="1600" dirty="0" smtClean="0">
                <a:solidFill>
                  <a:srgbClr val="000000"/>
                </a:solidFill>
                <a:latin typeface="Arial" charset="0"/>
                <a:cs typeface="+mn-cs"/>
              </a:rPr>
              <a:t> from the grasp lab at the university of </a:t>
            </a:r>
            <a:r>
              <a:rPr lang="en-US" sz="1600" dirty="0" err="1" smtClean="0">
                <a:solidFill>
                  <a:srgbClr val="000000"/>
                </a:solidFill>
                <a:latin typeface="Arial" charset="0"/>
                <a:cs typeface="+mn-cs"/>
              </a:rPr>
              <a:t>pennsylvania</a:t>
            </a:r>
            <a:r>
              <a:rPr lang="en-US" sz="1600" dirty="0" smtClean="0">
                <a:solidFill>
                  <a:srgbClr val="000000"/>
                </a:solidFill>
                <a:latin typeface="Arial" charset="0"/>
                <a:cs typeface="+mn-cs"/>
              </a:rPr>
              <a:t>. </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Today I am going to talk about the work that I done with my advisors </a:t>
            </a:r>
            <a:r>
              <a:rPr lang="en-US" sz="1600" dirty="0" err="1" smtClean="0">
                <a:solidFill>
                  <a:srgbClr val="000000"/>
                </a:solidFill>
                <a:latin typeface="Arial" charset="0"/>
                <a:cs typeface="+mn-cs"/>
              </a:rPr>
              <a:t>nathan</a:t>
            </a:r>
            <a:r>
              <a:rPr lang="en-US" sz="1600" dirty="0" smtClean="0">
                <a:solidFill>
                  <a:srgbClr val="000000"/>
                </a:solidFill>
                <a:latin typeface="Arial" charset="0"/>
                <a:cs typeface="+mn-cs"/>
              </a:rPr>
              <a:t> </a:t>
            </a:r>
            <a:r>
              <a:rPr lang="en-US" sz="1600" dirty="0" err="1" smtClean="0">
                <a:solidFill>
                  <a:srgbClr val="000000"/>
                </a:solidFill>
                <a:latin typeface="Arial" charset="0"/>
                <a:cs typeface="+mn-cs"/>
              </a:rPr>
              <a:t>michael</a:t>
            </a:r>
            <a:r>
              <a:rPr lang="en-US" sz="1600" dirty="0" smtClean="0">
                <a:solidFill>
                  <a:srgbClr val="000000"/>
                </a:solidFill>
                <a:latin typeface="Arial" charset="0"/>
                <a:cs typeface="+mn-cs"/>
              </a:rPr>
              <a:t> and </a:t>
            </a:r>
            <a:r>
              <a:rPr lang="en-US" sz="1600" dirty="0" err="1" smtClean="0">
                <a:solidFill>
                  <a:srgbClr val="000000"/>
                </a:solidFill>
                <a:latin typeface="Arial" charset="0"/>
                <a:cs typeface="+mn-cs"/>
              </a:rPr>
              <a:t>vijay</a:t>
            </a:r>
            <a:r>
              <a:rPr lang="en-US" sz="1600" dirty="0" smtClean="0">
                <a:solidFill>
                  <a:srgbClr val="000000"/>
                </a:solidFill>
                <a:latin typeface="Arial" charset="0"/>
                <a:cs typeface="+mn-cs"/>
              </a:rPr>
              <a:t> </a:t>
            </a:r>
            <a:r>
              <a:rPr lang="en-US" sz="1600" dirty="0" err="1" smtClean="0">
                <a:solidFill>
                  <a:srgbClr val="000000"/>
                </a:solidFill>
                <a:latin typeface="Arial" charset="0"/>
                <a:cs typeface="+mn-cs"/>
              </a:rPr>
              <a:t>kumar</a:t>
            </a:r>
            <a:r>
              <a:rPr lang="en-US" sz="1600" dirty="0" smtClean="0">
                <a:solidFill>
                  <a:srgbClr val="000000"/>
                </a:solidFill>
                <a:latin typeface="Arial" charset="0"/>
                <a:cs typeface="+mn-cs"/>
              </a:rPr>
              <a:t>, </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the topic is autonomous multi-floor indoor navigation with a computationally constrained micro</a:t>
            </a:r>
            <a:r>
              <a:rPr lang="en-US" sz="1600" baseline="0" dirty="0" smtClean="0">
                <a:solidFill>
                  <a:srgbClr val="000000"/>
                </a:solidFill>
                <a:latin typeface="Arial" charset="0"/>
                <a:cs typeface="+mn-cs"/>
              </a:rPr>
              <a:t> aerial vehicle</a:t>
            </a:r>
            <a:endParaRPr lang="en-US" sz="1600" dirty="0" smtClean="0">
              <a:solidFill>
                <a:srgbClr val="000000"/>
              </a:solidFill>
              <a:latin typeface="Arial"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152ABE7-7B2B-EC4D-9901-B870DC24A2E1}" type="slidenum">
              <a:rPr lang="en-US"/>
              <a:pPr>
                <a:defRPr/>
              </a:pPr>
              <a:t>10</a:t>
            </a:fld>
            <a:endParaRPr lang="en-US"/>
          </a:p>
        </p:txBody>
      </p:sp>
      <p:sp>
        <p:nvSpPr>
          <p:cNvPr id="22529"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2530"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dirty="0" smtClean="0">
                <a:solidFill>
                  <a:srgbClr val="000000"/>
                </a:solidFill>
                <a:latin typeface="Arial" charset="0"/>
                <a:cs typeface="+mn-cs"/>
              </a:rPr>
              <a:t>Given limited computation power, efficiency is the key focus of our SLAM system. Particle</a:t>
            </a:r>
            <a:r>
              <a:rPr lang="en-US" sz="1600" baseline="0" dirty="0" smtClean="0">
                <a:solidFill>
                  <a:srgbClr val="000000"/>
                </a:solidFill>
                <a:latin typeface="Arial" charset="0"/>
                <a:cs typeface="+mn-cs"/>
              </a:rPr>
              <a:t> filter or feature based SLAM, </a:t>
            </a:r>
            <a:r>
              <a:rPr lang="en-US" sz="1600" baseline="0" dirty="0" err="1" smtClean="0">
                <a:solidFill>
                  <a:srgbClr val="000000"/>
                </a:solidFill>
                <a:latin typeface="Arial" charset="0"/>
                <a:cs typeface="+mn-cs"/>
              </a:rPr>
              <a:t>althought</a:t>
            </a:r>
            <a:r>
              <a:rPr lang="en-US" sz="1600" baseline="0" dirty="0" smtClean="0">
                <a:solidFill>
                  <a:srgbClr val="000000"/>
                </a:solidFill>
                <a:latin typeface="Arial" charset="0"/>
                <a:cs typeface="+mn-cs"/>
              </a:rPr>
              <a:t> give good performance, does not meet our computation constrains</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We start off by considering standard SLAM techniques that represent the trajectory of the robot as a form of pose graph and generate multi-layered 2D occupancy grid map based on the pose graph. </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Pose graph is generated by incremental scan alignment using an approximated </a:t>
            </a:r>
            <a:r>
              <a:rPr lang="en-US" sz="1600" dirty="0" err="1" smtClean="0">
                <a:solidFill>
                  <a:srgbClr val="000000"/>
                </a:solidFill>
                <a:latin typeface="Arial" charset="0"/>
                <a:cs typeface="+mn-cs"/>
              </a:rPr>
              <a:t>costmap</a:t>
            </a:r>
            <a:r>
              <a:rPr lang="en-US" sz="1600" dirty="0" smtClean="0">
                <a:solidFill>
                  <a:srgbClr val="000000"/>
                </a:solidFill>
                <a:latin typeface="Arial" charset="0"/>
                <a:cs typeface="+mn-cs"/>
              </a:rPr>
              <a:t> that computed from image distance transform.</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Pose nodes in the graph is associated with laser scans and image features in order to detect and close loops.</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FB291A5-4EAC-8B42-889C-C051DABF27BF}" type="slidenum">
              <a:rPr lang="en-US"/>
              <a:pPr>
                <a:defRPr/>
              </a:pPr>
              <a:t>11</a:t>
            </a:fld>
            <a:endParaRPr lang="en-US"/>
          </a:p>
        </p:txBody>
      </p:sp>
      <p:sp>
        <p:nvSpPr>
          <p:cNvPr id="24577"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4578"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dirty="0" smtClean="0">
                <a:solidFill>
                  <a:srgbClr val="000000"/>
                </a:solidFill>
                <a:latin typeface="Arial" charset="0"/>
                <a:cs typeface="+mn-cs"/>
              </a:rPr>
              <a:t>Loops are detected using visual information. We extract salient SURF features in the image, convert them to visual words and perform place recognition. We extract relative transform using scan matching. An iterative extended </a:t>
            </a:r>
            <a:r>
              <a:rPr lang="en-US" sz="1600" dirty="0" err="1" smtClean="0">
                <a:solidFill>
                  <a:srgbClr val="000000"/>
                </a:solidFill>
                <a:latin typeface="Arial" charset="0"/>
                <a:cs typeface="+mn-cs"/>
              </a:rPr>
              <a:t>kalman</a:t>
            </a:r>
            <a:r>
              <a:rPr lang="en-US" sz="1600" dirty="0" smtClean="0">
                <a:solidFill>
                  <a:srgbClr val="000000"/>
                </a:solidFill>
                <a:latin typeface="Arial" charset="0"/>
                <a:cs typeface="+mn-cs"/>
              </a:rPr>
              <a:t> filter based optimizer is then applied to refine the graph structure.</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We use additional approximations to reduce the size of the graph,</a:t>
            </a:r>
            <a:r>
              <a:rPr lang="en-US" sz="1600" baseline="0" dirty="0" smtClean="0">
                <a:solidFill>
                  <a:srgbClr val="000000"/>
                </a:solidFill>
                <a:latin typeface="Arial" charset="0"/>
                <a:cs typeface="+mn-cs"/>
              </a:rPr>
              <a:t> as shown in this figure, as shown in this figure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FB291A5-4EAC-8B42-889C-C051DABF27BF}" type="slidenum">
              <a:rPr lang="en-US"/>
              <a:pPr>
                <a:defRPr/>
              </a:pPr>
              <a:t>12</a:t>
            </a:fld>
            <a:endParaRPr lang="en-US"/>
          </a:p>
        </p:txBody>
      </p:sp>
      <p:sp>
        <p:nvSpPr>
          <p:cNvPr id="24577"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4578"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Loops are detected using visual information. We extract salient SURF features in the image, convert them to visual words and perform place recognition. We extract relative transform using scan matching. An iterative extended kalman filter based optimizer is then applied to refine the graph structure.</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We use additional approximations to reduce the size of the graph.</a:t>
            </a:r>
            <a:endParaRPr lang="en-US" smtClean="0">
              <a:cs typeface="+mn-cs"/>
            </a:endParaRPr>
          </a:p>
          <a:p>
            <a:pPr eaLnBrk="1" hangingPunct="1">
              <a:lnSpc>
                <a:spcPct val="95000"/>
              </a:lnSpc>
              <a:spcBef>
                <a:spcPct val="0"/>
              </a:spcBef>
              <a:defRPr/>
            </a:pPr>
            <a:r>
              <a:rPr lang="en-US" sz="1600" smtClean="0">
                <a:solidFill>
                  <a:srgbClr val="000000"/>
                </a:solidFill>
                <a:latin typeface="Arial" charset="0"/>
                <a:cs typeface="+mn-cs"/>
              </a:rPr>
              <a:t>As illustrated in the figures. The robot first close a inner loop P1 to P5. Then it close a outer loop P5 to P9. In this case, we consider the already closed loop P1 to P5 as a rigid point and create a shortcut for it. So the actual number of nodes in the outer loop is shown in (c).</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This approximation have the limitation that it may discard some graph constrains, lead to a sub-optimal solution. However, in practice, we found this have minimal effect on the overall performance of the system.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0ACAC75-087F-2E45-9C68-CEAD7721FDDD}" type="slidenum">
              <a:rPr lang="en-US"/>
              <a:pPr>
                <a:defRPr/>
              </a:pPr>
              <a:t>13</a:t>
            </a:fld>
            <a:endParaRPr lang="en-US"/>
          </a:p>
        </p:txBody>
      </p:sp>
      <p:sp>
        <p:nvSpPr>
          <p:cNvPr id="26625"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6626"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The pose estimation from SLAM is not sufficient for feedback control. We add an information fusion unit for high bandwidth, low latency pose and velocity estimate.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71EBE86-DFCE-0F40-93DD-13B02C591AB1}" type="slidenum">
              <a:rPr lang="en-US"/>
              <a:pPr>
                <a:defRPr/>
              </a:pPr>
              <a:t>14</a:t>
            </a:fld>
            <a:endParaRPr lang="en-US"/>
          </a:p>
        </p:txBody>
      </p:sp>
      <p:sp>
        <p:nvSpPr>
          <p:cNvPr id="28673"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8674"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dirty="0" smtClean="0">
                <a:solidFill>
                  <a:srgbClr val="000000"/>
                </a:solidFill>
                <a:latin typeface="Arial" charset="0"/>
                <a:cs typeface="+mn-cs"/>
              </a:rPr>
              <a:t>We use two stage Extended </a:t>
            </a:r>
            <a:r>
              <a:rPr lang="en-US" sz="1600" dirty="0" err="1" smtClean="0">
                <a:solidFill>
                  <a:srgbClr val="000000"/>
                </a:solidFill>
                <a:latin typeface="Arial" charset="0"/>
                <a:cs typeface="+mn-cs"/>
              </a:rPr>
              <a:t>Kalman</a:t>
            </a:r>
            <a:r>
              <a:rPr lang="en-US" sz="1600" dirty="0" smtClean="0">
                <a:solidFill>
                  <a:srgbClr val="000000"/>
                </a:solidFill>
                <a:latin typeface="Arial" charset="0"/>
                <a:cs typeface="+mn-cs"/>
              </a:rPr>
              <a:t> filters.</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In the first EKF, we use a delayed measurement update technique to fuse information from laser </a:t>
            </a:r>
            <a:r>
              <a:rPr lang="en-US" sz="1600" dirty="0" err="1" smtClean="0">
                <a:solidFill>
                  <a:srgbClr val="000000"/>
                </a:solidFill>
                <a:latin typeface="Arial" charset="0"/>
                <a:cs typeface="+mn-cs"/>
              </a:rPr>
              <a:t>odometry</a:t>
            </a:r>
            <a:r>
              <a:rPr lang="en-US" sz="1600" dirty="0" smtClean="0">
                <a:solidFill>
                  <a:srgbClr val="000000"/>
                </a:solidFill>
                <a:latin typeface="Arial" charset="0"/>
                <a:cs typeface="+mn-cs"/>
              </a:rPr>
              <a:t> and SLAM to handle the possible large delays in SLAM, such as those caused by loop closure. Therefore, we allow the time consuming components to run in the background and</a:t>
            </a:r>
            <a:r>
              <a:rPr lang="en-US" sz="1600" baseline="0" dirty="0" smtClean="0">
                <a:solidFill>
                  <a:srgbClr val="000000"/>
                </a:solidFill>
                <a:latin typeface="Arial" charset="0"/>
                <a:cs typeface="+mn-cs"/>
              </a:rPr>
              <a:t> it will not block the state estimate.</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The second EKF fuses the output from the first EKF and IMU information in order to provide both position and velocity estimate at high frequency.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AA045EE-7631-0E4A-80FB-0701551CD368}" type="slidenum">
              <a:rPr lang="en-US"/>
              <a:pPr>
                <a:defRPr/>
              </a:pPr>
              <a:t>15</a:t>
            </a:fld>
            <a:endParaRPr lang="en-US"/>
          </a:p>
        </p:txBody>
      </p:sp>
      <p:sp>
        <p:nvSpPr>
          <p:cNvPr id="30721"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0722"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Now we can use the estimations for feedback control of the robot.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126D5FA-58E3-DA44-9F94-C0AAA44451C5}" type="slidenum">
              <a:rPr lang="en-US"/>
              <a:pPr>
                <a:defRPr/>
              </a:pPr>
              <a:t>16</a:t>
            </a:fld>
            <a:endParaRPr lang="en-US"/>
          </a:p>
        </p:txBody>
      </p:sp>
      <p:sp>
        <p:nvSpPr>
          <p:cNvPr id="32769"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2770"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We model the quadrotor as a second order system with external disturbance forces.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We then linearized the system about near hover state and obtain the relation between the desired linear acceleration and the roll, and pitch angles. We can perform position control of the robot by rolling and pitching with LQR gains found using MATLAB control toolbox</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The desired roll and pitch angles are send to the customized attitude stabilization controller of the robot. Gains are fine tuned using a Vicon motion capture system.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881919B-E722-7F4E-96E0-CB2CADBE9EE0}" type="slidenum">
              <a:rPr lang="en-US"/>
              <a:pPr>
                <a:defRPr/>
              </a:pPr>
              <a:t>17</a:t>
            </a:fld>
            <a:endParaRPr lang="en-US"/>
          </a:p>
        </p:txBody>
      </p:sp>
      <p:sp>
        <p:nvSpPr>
          <p:cNvPr id="34817"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4818"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We treat  the aerodynamic disturbance applied to the robot as hidden roll, pitch and thrust trim parameters.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A linear Kalman filter is then use to try to match the desired control response with the actual system state by estimating these trim parameters.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As shown here, The process model is the desired acceleration of the robot plus the additional force compensation terms generate from the trim parameters.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The measurement model is the pose and velocity feedback coming from the estimation module.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881919B-E722-7F4E-96E0-CB2CADBE9EE0}" type="slidenum">
              <a:rPr lang="en-US"/>
              <a:pPr>
                <a:defRPr/>
              </a:pPr>
              <a:t>18</a:t>
            </a:fld>
            <a:endParaRPr lang="en-US"/>
          </a:p>
        </p:txBody>
      </p:sp>
      <p:sp>
        <p:nvSpPr>
          <p:cNvPr id="34817"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4818"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We treat  the aerodynamic disturbance applied to the robot as hidden roll, pitch and thrust trim parameters.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A linear Kalman filter is then use to try to match the desired control response with the actual system state by estimating these trim parameters.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As shown here, The process model is the desired acceleration of the robot plus the additional force compensation terms generate from the trim parameters.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The measurement model is the pose and velocity feedback coming from the estimation module.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5518615-F13B-1C46-8824-84EA9A4D9073}" type="slidenum">
              <a:rPr lang="en-US"/>
              <a:pPr>
                <a:defRPr/>
              </a:pPr>
              <a:t>19</a:t>
            </a:fld>
            <a:endParaRPr lang="en-US"/>
          </a:p>
        </p:txBody>
      </p:sp>
      <p:sp>
        <p:nvSpPr>
          <p:cNvPr id="36865"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6866"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Finally, to ensure that our robot can operate safely in common indoor environments, we design a finite state machine based safety controller. </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This controller can seamlessly switch between different level autonomy in order to meet both safety and mission completion requirements.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4833B85-E9F7-9F4F-AC95-E8E0F8CADFC8}" type="slidenum">
              <a:rPr lang="en-US"/>
              <a:pPr>
                <a:defRPr/>
              </a:pPr>
              <a:t>2</a:t>
            </a:fld>
            <a:endParaRPr lang="en-US"/>
          </a:p>
        </p:txBody>
      </p:sp>
      <p:sp>
        <p:nvSpPr>
          <p:cNvPr id="6145"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6146"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dirty="0" smtClean="0">
                <a:solidFill>
                  <a:srgbClr val="000000"/>
                </a:solidFill>
                <a:latin typeface="Arial" charset="0"/>
                <a:cs typeface="+mn-cs"/>
              </a:rPr>
              <a:t>We are interested in using autonomous robots in missions such as surveillance, search and rescue, in complex 3D indoor/outdoor GPS-denied environments</a:t>
            </a:r>
            <a:r>
              <a:rPr lang="en-US" sz="1600" baseline="0" dirty="0" smtClean="0">
                <a:solidFill>
                  <a:srgbClr val="000000"/>
                </a:solidFill>
                <a:latin typeface="Arial" charset="0"/>
                <a:cs typeface="+mn-cs"/>
              </a:rPr>
              <a:t> across multiple floors</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Aerial robots are particularly suitable for these applications since it can easily travel through buildings with multiple floors and stairwells.</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In order to achieve the required level of autonomy, we developed a aerial navigation system with localization, mapping, planning, control, exploration modules.</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Since wireless signal can be easily blocked across multiple floors, we require all these functions to be performed fully onboard without any external infrastructure. Through the development of our system, we put lots of efforts to optimize the algorithm, and make reasonable approximations to reduce computation requirements. This is the key contribution of this work.</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we also developed a method to estimate and compensate external wind gust and down wash from the ceiling in order to enable stable indoor flight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D201FEE-76B6-E540-B088-3BBAC12FDD2A}" type="slidenum">
              <a:rPr lang="en-US"/>
              <a:pPr>
                <a:defRPr/>
              </a:pPr>
              <a:t>20</a:t>
            </a:fld>
            <a:endParaRPr lang="en-US"/>
          </a:p>
        </p:txBody>
      </p:sp>
      <p:sp>
        <p:nvSpPr>
          <p:cNvPr id="38913"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8914"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We now show the pose estimation performance of our system. This experiment is conducted in a lab with Vicon as ground truth reference. </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While following this rectangular trajectory, the position estimation error is on the order or a few centimeters, and the yaw estimation error is less than one degree. This is sufficient for closed loop control of the robot.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55A7607-9325-CE4D-A8D6-44A7AC9C98B6}" type="slidenum">
              <a:rPr lang="en-US"/>
              <a:pPr>
                <a:defRPr/>
              </a:pPr>
              <a:t>21</a:t>
            </a:fld>
            <a:endParaRPr lang="en-US"/>
          </a:p>
        </p:txBody>
      </p:sp>
      <p:sp>
        <p:nvSpPr>
          <p:cNvPr id="40961"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40962"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Then we use our onboard pose and velocity estimation as feedback to hover the robot in an environment without wind.</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We see the standard deviation on the hover error on par with the pose estimation error. This suggests that we have an appropriated controller.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7FDF100-E481-3E47-86C9-993945BA948D}" type="slidenum">
              <a:rPr lang="en-US"/>
              <a:pPr>
                <a:defRPr/>
              </a:pPr>
              <a:t>22</a:t>
            </a:fld>
            <a:endParaRPr lang="en-US"/>
          </a:p>
        </p:txBody>
      </p:sp>
      <p:sp>
        <p:nvSpPr>
          <p:cNvPr id="43009"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43010"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With all computations running, the CPU usage of our system on a 1.6GHz atom processor takes approximately 80% of the CPU power.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F523BA8-D5C9-764E-BA2A-0667F4414AF3}" type="slidenum">
              <a:rPr lang="en-US"/>
              <a:pPr>
                <a:defRPr/>
              </a:pPr>
              <a:t>23</a:t>
            </a:fld>
            <a:endParaRPr lang="en-US"/>
          </a:p>
        </p:txBody>
      </p:sp>
      <p:sp>
        <p:nvSpPr>
          <p:cNvPr id="45057"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45058"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After confirming that the system performance meets our design requirement, we design three sets of experiments at the campus of the University of Pennsylvania to demonstrate the overall performance.</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All computations, running onboard the robot. No external infrastructure is needed.</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The first experiment is conducted in a multi-floor building. The robot is able to close a multi-floor loop and built maps of each floor accurately.</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The second experiment aims to show that the robot is able to handle wind gust that results from the transitioning between indoor and outdoor environment.</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The third experiment shows that the SLAM algorithm is capable to map a large scale multi-story environment with size well beyond the feasible flight time of the robot. Loop closure maintains the map consistency across multiple floors.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412B756-AC61-8C44-B405-D6BF25C339A3}" type="slidenum">
              <a:rPr lang="en-US"/>
              <a:pPr>
                <a:defRPr/>
              </a:pPr>
              <a:t>24</a:t>
            </a:fld>
            <a:endParaRPr lang="en-US"/>
          </a:p>
        </p:txBody>
      </p:sp>
      <p:sp>
        <p:nvSpPr>
          <p:cNvPr id="47105"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47106"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In this paper, we presented our  autonomous quadrotor aerial robot platform. </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Our system is able to perform autonomous navigation in multi-floor unknown indoor environments with pose estimation, SLAM, and control all running onboard the robot without requiring any external infrastructures.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This pictures again shows our robot .This quadrotor is slightly different from the other one as it has a Kinect sensor on it. This is because we are moving towards higher level of autonomy with 3D explorations.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A672B49-AFB8-5E46-8833-036879E3984C}" type="slidenum">
              <a:rPr lang="en-US"/>
              <a:pPr>
                <a:defRPr/>
              </a:pPr>
              <a:t>25</a:t>
            </a:fld>
            <a:endParaRPr lang="en-US"/>
          </a:p>
        </p:txBody>
      </p:sp>
      <p:sp>
        <p:nvSpPr>
          <p:cNvPr id="49153"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49154"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Here shows one of our most recent result on autonomous multi-floor exploration. This robot is fully autonomous and does not require any human interaction.</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We are also interested in wider application areas, such as integrating both laser and GPS data to enable both indoor and outdoor operations as well as smooth transitioning between indoor and outdoor environments.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Multiple aerial robot cooperative SLAM and exploration is also a interesting research direction.</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Thanks for attending my talk, I will leave this video playing and I am happy to answer any questions.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1930D45-2673-B045-A9EF-A465FBE34683}" type="slidenum">
              <a:rPr lang="en-US"/>
              <a:pPr>
                <a:defRPr/>
              </a:pPr>
              <a:t>3</a:t>
            </a:fld>
            <a:endParaRPr lang="en-US"/>
          </a:p>
        </p:txBody>
      </p:sp>
      <p:sp>
        <p:nvSpPr>
          <p:cNvPr id="8193"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8194"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dirty="0" smtClean="0">
                <a:solidFill>
                  <a:srgbClr val="000000"/>
                </a:solidFill>
                <a:latin typeface="Arial" charset="0"/>
                <a:cs typeface="+mn-cs"/>
              </a:rPr>
              <a:t>We use a </a:t>
            </a:r>
            <a:r>
              <a:rPr lang="en-US" sz="1600" dirty="0" err="1" smtClean="0">
                <a:solidFill>
                  <a:srgbClr val="000000"/>
                </a:solidFill>
                <a:latin typeface="Arial" charset="0"/>
                <a:cs typeface="+mn-cs"/>
              </a:rPr>
              <a:t>quadrotor</a:t>
            </a:r>
            <a:r>
              <a:rPr lang="en-US" sz="1600" dirty="0" smtClean="0">
                <a:solidFill>
                  <a:srgbClr val="000000"/>
                </a:solidFill>
                <a:latin typeface="Arial" charset="0"/>
                <a:cs typeface="+mn-cs"/>
              </a:rPr>
              <a:t> purchased from Ascending Technologies as our base platform. </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We outfitted the platform with a Hokuyo laser scanner, a monocular camera, and a set of mirrors that deflect some of the laser scans to sense the distance from the robot to the floor and ceiling.</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The computation on</a:t>
            </a:r>
            <a:r>
              <a:rPr lang="en-US" sz="1600" baseline="0" dirty="0" smtClean="0">
                <a:solidFill>
                  <a:srgbClr val="000000"/>
                </a:solidFill>
                <a:latin typeface="Arial" charset="0"/>
                <a:cs typeface="+mn-cs"/>
              </a:rPr>
              <a:t> this small scale platform is very limited. It</a:t>
            </a:r>
            <a:r>
              <a:rPr lang="en-US" sz="1600" dirty="0" smtClean="0">
                <a:solidFill>
                  <a:srgbClr val="000000"/>
                </a:solidFill>
                <a:latin typeface="Arial" charset="0"/>
                <a:cs typeface="+mn-cs"/>
              </a:rPr>
              <a:t> is a 1.6GHz atom processor with 1GB Ram and 8GB SD card.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9FFA023-D668-9D4A-A688-E6F7846F2AEA}" type="slidenum">
              <a:rPr lang="en-US"/>
              <a:pPr>
                <a:defRPr/>
              </a:pPr>
              <a:t>4</a:t>
            </a:fld>
            <a:endParaRPr lang="en-US"/>
          </a:p>
        </p:txBody>
      </p:sp>
      <p:sp>
        <p:nvSpPr>
          <p:cNvPr id="10241"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0242"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dirty="0" smtClean="0">
                <a:solidFill>
                  <a:srgbClr val="000000"/>
                </a:solidFill>
                <a:latin typeface="Arial" charset="0"/>
                <a:cs typeface="+mn-cs"/>
              </a:rPr>
              <a:t>There have been different research groups trying to address the problem of autonomous aerial navigation with laser based sensing techniques, including teams from MIT, U of Freiburg, CCNY. </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Despite the fact that it shares some similarity between these approaches and our system, we are the only team that is able to operate</a:t>
            </a:r>
            <a:r>
              <a:rPr lang="en-US" sz="1600" baseline="0" dirty="0" smtClean="0">
                <a:solidFill>
                  <a:srgbClr val="000000"/>
                </a:solidFill>
                <a:latin typeface="Arial" charset="0"/>
                <a:cs typeface="+mn-cs"/>
              </a:rPr>
              <a:t> across multiple floors. </a:t>
            </a:r>
          </a:p>
          <a:p>
            <a:pPr eaLnBrk="1" hangingPunct="1">
              <a:lnSpc>
                <a:spcPct val="95000"/>
              </a:lnSpc>
              <a:spcBef>
                <a:spcPct val="0"/>
              </a:spcBef>
              <a:defRPr/>
            </a:pPr>
            <a:r>
              <a:rPr lang="en-US" sz="1600" baseline="0" dirty="0" smtClean="0">
                <a:solidFill>
                  <a:srgbClr val="000000"/>
                </a:solidFill>
                <a:latin typeface="Arial" charset="0"/>
                <a:cs typeface="+mn-cs"/>
              </a:rPr>
              <a:t>Our fully onboard processing approach eliminates any worry the unreliable data link to external base stations, which is usually the case in a multi-story buildings.</a:t>
            </a:r>
            <a:endParaRPr lang="en-US" sz="1600" dirty="0" smtClean="0">
              <a:solidFill>
                <a:srgbClr val="000000"/>
              </a:solidFill>
              <a:latin typeface="Arial" charset="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There are also vision based UAV platforms, such as the one developed at ETH. However,</a:t>
            </a:r>
            <a:r>
              <a:rPr lang="en-US" sz="1600" baseline="0" dirty="0" smtClean="0">
                <a:solidFill>
                  <a:srgbClr val="000000"/>
                </a:solidFill>
                <a:latin typeface="Arial" charset="0"/>
                <a:cs typeface="+mn-cs"/>
              </a:rPr>
              <a:t> we still choose to use the laser based method because of computation constrains</a:t>
            </a:r>
            <a:endParaRPr lang="en-US" sz="1600" dirty="0" smtClean="0">
              <a:solidFill>
                <a:srgbClr val="000000"/>
              </a:solidFill>
              <a:latin typeface="Arial" charset="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D60D725-F126-974D-9E3B-4BD2257CB2B6}" type="slidenum">
              <a:rPr lang="en-US"/>
              <a:pPr>
                <a:defRPr/>
              </a:pPr>
              <a:t>5</a:t>
            </a:fld>
            <a:endParaRPr lang="en-US"/>
          </a:p>
        </p:txBody>
      </p:sp>
      <p:sp>
        <p:nvSpPr>
          <p:cNvPr id="12289"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2290"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dirty="0" smtClean="0">
                <a:solidFill>
                  <a:srgbClr val="000000"/>
                </a:solidFill>
                <a:latin typeface="Arial" charset="0"/>
                <a:cs typeface="+mn-cs"/>
              </a:rPr>
              <a:t>Here is the overall block diagram of our system. There are two major components, Estimation and control. They are the focus of this talk.</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We do move forward on 3D planning, and exploration since the ICRA submission. These parts will be discussed in the IROS paper if it get accepted.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BE595F2-726B-9441-B901-8864B32477D2}" type="slidenum">
              <a:rPr lang="en-US"/>
              <a:pPr>
                <a:defRPr/>
              </a:pPr>
              <a:t>6</a:t>
            </a:fld>
            <a:endParaRPr lang="en-US"/>
          </a:p>
        </p:txBody>
      </p:sp>
      <p:sp>
        <p:nvSpPr>
          <p:cNvPr id="14337"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4338"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I would like to mention the fundamental assumptions in our system. </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We estimate full 6DOF pose of the robot.</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However, since our platform only have 2D laser scanner, we make a 2.5D environment assumption which make use of the fact that common indoor environments mainly consists of vertical walls or other vertical columns.</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r>
              <a:rPr lang="en-US" sz="1600" smtClean="0">
                <a:solidFill>
                  <a:srgbClr val="000000"/>
                </a:solidFill>
                <a:latin typeface="Arial" charset="0"/>
                <a:cs typeface="+mn-cs"/>
              </a:rPr>
              <a:t>We can then project the laser scans to a common ground plane, as shown in the figure, in order to estimate motion in the XY plane</a:t>
            </a:r>
            <a:endParaRPr lang="en-US" smtClean="0">
              <a:cs typeface="+mn-cs"/>
            </a:endParaRPr>
          </a:p>
          <a:p>
            <a:pPr eaLnBrk="1" hangingPunct="1">
              <a:lnSpc>
                <a:spcPct val="95000"/>
              </a:lnSpc>
              <a:spcBef>
                <a:spcPct val="0"/>
              </a:spcBef>
              <a:defRPr/>
            </a:pPr>
            <a:endParaRPr lang="en-US" sz="1600" smtClean="0">
              <a:solidFill>
                <a:srgbClr val="000000"/>
              </a:solidFill>
              <a:latin typeface="Arial" charset="0"/>
              <a:cs typeface="+mn-cs"/>
            </a:endParaRPr>
          </a:p>
          <a:p>
            <a:pPr eaLnBrk="1" hangingPunct="1">
              <a:lnSpc>
                <a:spcPct val="95000"/>
              </a:lnSpc>
              <a:spcBef>
                <a:spcPct val="0"/>
              </a:spcBef>
              <a:defRPr/>
            </a:pPr>
            <a:endParaRPr lang="en-US" sz="1600" smtClean="0">
              <a:solidFill>
                <a:srgbClr val="000000"/>
              </a:solidFill>
              <a:latin typeface="Arial" charset="0"/>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ADB43A3-A541-2D4A-B67B-E4181BD26613}" type="slidenum">
              <a:rPr lang="en-US"/>
              <a:pPr>
                <a:defRPr/>
              </a:pPr>
              <a:t>7</a:t>
            </a:fld>
            <a:endParaRPr lang="en-US"/>
          </a:p>
        </p:txBody>
      </p:sp>
      <p:sp>
        <p:nvSpPr>
          <p:cNvPr id="16385"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6386"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A laser based pose estimator provides 6DOF pose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1AF24DA-2C7D-FA46-AB2C-D4014EAB5525}" type="slidenum">
              <a:rPr lang="en-US"/>
              <a:pPr>
                <a:defRPr/>
              </a:pPr>
              <a:t>8</a:t>
            </a:fld>
            <a:endParaRPr lang="en-US"/>
          </a:p>
        </p:txBody>
      </p:sp>
      <p:sp>
        <p:nvSpPr>
          <p:cNvPr id="18433"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8434"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dirty="0" smtClean="0">
                <a:solidFill>
                  <a:srgbClr val="000000"/>
                </a:solidFill>
                <a:latin typeface="Arial" charset="0"/>
                <a:cs typeface="+mn-cs"/>
              </a:rPr>
              <a:t>We decouple the 6DOF motion estimation into sub problems. </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x, y, and yaw motion is obtain from 2D scan matching using the projected laser scans. We choose Iterative closest point based scan matching algorithm with grid based closest point search method to achieve high accuracy with low computation load.</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We use a </a:t>
            </a:r>
            <a:r>
              <a:rPr lang="en-US" sz="1600" dirty="0" err="1" smtClean="0">
                <a:solidFill>
                  <a:srgbClr val="000000"/>
                </a:solidFill>
                <a:latin typeface="Arial" charset="0"/>
                <a:cs typeface="+mn-cs"/>
              </a:rPr>
              <a:t>Kalman</a:t>
            </a:r>
            <a:r>
              <a:rPr lang="en-US" sz="1600" dirty="0" smtClean="0">
                <a:solidFill>
                  <a:srgbClr val="000000"/>
                </a:solidFill>
                <a:latin typeface="Arial" charset="0"/>
                <a:cs typeface="+mn-cs"/>
              </a:rPr>
              <a:t> filter to fuse the acceleration downward facing laser scan measurements to estimate both height and floor levels. We are able to obtain height estimate in the same reference frame even across multiple floors.</a:t>
            </a:r>
            <a:endParaRPr lang="en-US" dirty="0" smtClean="0">
              <a:cs typeface="+mn-cs"/>
            </a:endParaRPr>
          </a:p>
          <a:p>
            <a:pPr eaLnBrk="1" hangingPunct="1">
              <a:lnSpc>
                <a:spcPct val="95000"/>
              </a:lnSpc>
              <a:spcBef>
                <a:spcPct val="0"/>
              </a:spcBef>
              <a:defRPr/>
            </a:pPr>
            <a:endParaRPr lang="en-US" sz="1600" dirty="0" smtClean="0">
              <a:solidFill>
                <a:srgbClr val="000000"/>
              </a:solidFill>
              <a:latin typeface="Arial" charset="0"/>
              <a:cs typeface="+mn-cs"/>
            </a:endParaRPr>
          </a:p>
          <a:p>
            <a:pPr eaLnBrk="1" hangingPunct="1">
              <a:lnSpc>
                <a:spcPct val="95000"/>
              </a:lnSpc>
              <a:spcBef>
                <a:spcPct val="0"/>
              </a:spcBef>
              <a:defRPr/>
            </a:pPr>
            <a:r>
              <a:rPr lang="en-US" sz="1600" dirty="0" smtClean="0">
                <a:solidFill>
                  <a:srgbClr val="000000"/>
                </a:solidFill>
                <a:latin typeface="Arial" charset="0"/>
                <a:cs typeface="+mn-cs"/>
              </a:rPr>
              <a:t>Roll and pitch angles can be obtained directly from IMU.</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FF3C87E-23F4-014B-8EEC-F68E0623FE40}" type="slidenum">
              <a:rPr lang="en-US"/>
              <a:pPr>
                <a:defRPr/>
              </a:pPr>
              <a:t>9</a:t>
            </a:fld>
            <a:endParaRPr lang="en-US"/>
          </a:p>
        </p:txBody>
      </p:sp>
      <p:sp>
        <p:nvSpPr>
          <p:cNvPr id="20481"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0482" name="Rectangle 2"/>
          <p:cNvSpPr>
            <a:spLocks noGrp="1" noChangeArrowheads="1"/>
          </p:cNvSpPr>
          <p:nvPr>
            <p:ph type="body" idx="1"/>
          </p:nvPr>
        </p:nvSpPr>
        <p:spPr/>
        <p:txBody>
          <a:bodyPr lIns="0" tIns="0" rIns="0" bIns="0"/>
          <a:lstStyle/>
          <a:p>
            <a:pPr eaLnBrk="1" hangingPunct="1">
              <a:lnSpc>
                <a:spcPct val="95000"/>
              </a:lnSpc>
              <a:spcBef>
                <a:spcPct val="0"/>
              </a:spcBef>
              <a:defRPr/>
            </a:pPr>
            <a:r>
              <a:rPr lang="en-US" sz="1600" smtClean="0">
                <a:solidFill>
                  <a:srgbClr val="000000"/>
                </a:solidFill>
                <a:latin typeface="Arial" charset="0"/>
                <a:cs typeface="+mn-cs"/>
              </a:rPr>
              <a:t>A SLAM module is able to correct accumulated errors in laser pose estimator and provide globally consistent maps.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2204865-777F-4D4C-9346-1BDC824CB326}" type="slidenum">
              <a:rPr lang="en-US"/>
              <a:pPr>
                <a:defRPr/>
              </a:pPr>
              <a:t>‹#›</a:t>
            </a:fld>
            <a:endParaRPr lang="en-US"/>
          </a:p>
        </p:txBody>
      </p:sp>
    </p:spTree>
    <p:extLst>
      <p:ext uri="{BB962C8B-B14F-4D97-AF65-F5344CB8AC3E}">
        <p14:creationId xmlns:p14="http://schemas.microsoft.com/office/powerpoint/2010/main" val="2963344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A446F3B-E299-AA4C-8431-8AA4357DF0DE}" type="slidenum">
              <a:rPr lang="en-US"/>
              <a:pPr>
                <a:defRPr/>
              </a:pPr>
              <a:t>‹#›</a:t>
            </a:fld>
            <a:endParaRPr lang="en-US"/>
          </a:p>
        </p:txBody>
      </p:sp>
    </p:spTree>
    <p:extLst>
      <p:ext uri="{BB962C8B-B14F-4D97-AF65-F5344CB8AC3E}">
        <p14:creationId xmlns:p14="http://schemas.microsoft.com/office/powerpoint/2010/main" val="3443299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39000" y="676275"/>
            <a:ext cx="2159000" cy="60975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676275"/>
            <a:ext cx="6324600" cy="6097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FDFE910-E089-4E40-B3AB-8CC1AEF5F43E}" type="slidenum">
              <a:rPr lang="en-US"/>
              <a:pPr>
                <a:defRPr/>
              </a:pPr>
              <a:t>‹#›</a:t>
            </a:fld>
            <a:endParaRPr lang="en-US"/>
          </a:p>
        </p:txBody>
      </p:sp>
    </p:spTree>
    <p:extLst>
      <p:ext uri="{BB962C8B-B14F-4D97-AF65-F5344CB8AC3E}">
        <p14:creationId xmlns:p14="http://schemas.microsoft.com/office/powerpoint/2010/main" val="1071767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79A568-5B95-554E-9CAE-7658499B9D64}" type="slidenum">
              <a:rPr lang="en-US"/>
              <a:pPr>
                <a:defRPr/>
              </a:pPr>
              <a:t>‹#›</a:t>
            </a:fld>
            <a:endParaRPr lang="en-US"/>
          </a:p>
        </p:txBody>
      </p:sp>
    </p:spTree>
    <p:extLst>
      <p:ext uri="{BB962C8B-B14F-4D97-AF65-F5344CB8AC3E}">
        <p14:creationId xmlns:p14="http://schemas.microsoft.com/office/powerpoint/2010/main" val="3404605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01EC002-1050-C141-95A7-A84366635118}" type="slidenum">
              <a:rPr lang="en-US"/>
              <a:pPr>
                <a:defRPr/>
              </a:pPr>
              <a:t>‹#›</a:t>
            </a:fld>
            <a:endParaRPr lang="en-US"/>
          </a:p>
        </p:txBody>
      </p:sp>
    </p:spTree>
    <p:extLst>
      <p:ext uri="{BB962C8B-B14F-4D97-AF65-F5344CB8AC3E}">
        <p14:creationId xmlns:p14="http://schemas.microsoft.com/office/powerpoint/2010/main" val="3857464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2200275"/>
            <a:ext cx="4241800" cy="4573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2200275"/>
            <a:ext cx="4241800" cy="4573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FED58D7-9664-1441-8A2E-47414AF1239C}" type="slidenum">
              <a:rPr lang="en-US"/>
              <a:pPr>
                <a:defRPr/>
              </a:pPr>
              <a:t>‹#›</a:t>
            </a:fld>
            <a:endParaRPr lang="en-US"/>
          </a:p>
        </p:txBody>
      </p:sp>
    </p:spTree>
    <p:extLst>
      <p:ext uri="{BB962C8B-B14F-4D97-AF65-F5344CB8AC3E}">
        <p14:creationId xmlns:p14="http://schemas.microsoft.com/office/powerpoint/2010/main" val="4161893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66D8D06-970E-8F48-94A9-B9F79E9D2580}" type="slidenum">
              <a:rPr lang="en-US"/>
              <a:pPr>
                <a:defRPr/>
              </a:pPr>
              <a:t>‹#›</a:t>
            </a:fld>
            <a:endParaRPr lang="en-US"/>
          </a:p>
        </p:txBody>
      </p:sp>
    </p:spTree>
    <p:extLst>
      <p:ext uri="{BB962C8B-B14F-4D97-AF65-F5344CB8AC3E}">
        <p14:creationId xmlns:p14="http://schemas.microsoft.com/office/powerpoint/2010/main" val="10339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1B46DE9-623A-0742-99D3-D794DDBA782D}" type="slidenum">
              <a:rPr lang="en-US"/>
              <a:pPr>
                <a:defRPr/>
              </a:pPr>
              <a:t>‹#›</a:t>
            </a:fld>
            <a:endParaRPr lang="en-US"/>
          </a:p>
        </p:txBody>
      </p:sp>
    </p:spTree>
    <p:extLst>
      <p:ext uri="{BB962C8B-B14F-4D97-AF65-F5344CB8AC3E}">
        <p14:creationId xmlns:p14="http://schemas.microsoft.com/office/powerpoint/2010/main" val="2343757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D2B8859-CD9B-D04E-A80E-71FADFC73BF6}" type="slidenum">
              <a:rPr lang="en-US"/>
              <a:pPr>
                <a:defRPr/>
              </a:pPr>
              <a:t>‹#›</a:t>
            </a:fld>
            <a:endParaRPr lang="en-US"/>
          </a:p>
        </p:txBody>
      </p:sp>
    </p:spTree>
    <p:extLst>
      <p:ext uri="{BB962C8B-B14F-4D97-AF65-F5344CB8AC3E}">
        <p14:creationId xmlns:p14="http://schemas.microsoft.com/office/powerpoint/2010/main" val="424063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B75198D-59A6-1F42-A2FF-CC67FAC51228}" type="slidenum">
              <a:rPr lang="en-US"/>
              <a:pPr>
                <a:defRPr/>
              </a:pPr>
              <a:t>‹#›</a:t>
            </a:fld>
            <a:endParaRPr lang="en-US"/>
          </a:p>
        </p:txBody>
      </p:sp>
    </p:spTree>
    <p:extLst>
      <p:ext uri="{BB962C8B-B14F-4D97-AF65-F5344CB8AC3E}">
        <p14:creationId xmlns:p14="http://schemas.microsoft.com/office/powerpoint/2010/main" val="1209885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EA161C-0237-7B4D-8AB7-665AB04B3CDF}" type="slidenum">
              <a:rPr lang="en-US"/>
              <a:pPr>
                <a:defRPr/>
              </a:pPr>
              <a:t>‹#›</a:t>
            </a:fld>
            <a:endParaRPr lang="en-US"/>
          </a:p>
        </p:txBody>
      </p:sp>
    </p:spTree>
    <p:extLst>
      <p:ext uri="{BB962C8B-B14F-4D97-AF65-F5344CB8AC3E}">
        <p14:creationId xmlns:p14="http://schemas.microsoft.com/office/powerpoint/2010/main" val="250785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676275"/>
            <a:ext cx="8636000" cy="127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0" y="2200275"/>
            <a:ext cx="8636000" cy="457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62000" y="6942138"/>
            <a:ext cx="2117725"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smtClean="0">
                <a:cs typeface="+mn-cs"/>
              </a:defRPr>
            </a:lvl1pPr>
          </a:lstStyle>
          <a:p>
            <a:pPr>
              <a:defRPr/>
            </a:pPr>
            <a:endParaRPr lang="en-US"/>
          </a:p>
        </p:txBody>
      </p:sp>
      <p:sp>
        <p:nvSpPr>
          <p:cNvPr id="1029" name="Rectangle 5"/>
          <p:cNvSpPr>
            <a:spLocks noGrp="1" noChangeArrowheads="1"/>
          </p:cNvSpPr>
          <p:nvPr>
            <p:ph type="ftr" sz="quarter" idx="3"/>
          </p:nvPr>
        </p:nvSpPr>
        <p:spPr bwMode="auto">
          <a:xfrm>
            <a:off x="3470275" y="6942138"/>
            <a:ext cx="321945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smtClean="0">
                <a:cs typeface="+mn-cs"/>
              </a:defRPr>
            </a:lvl1pPr>
          </a:lstStyle>
          <a:p>
            <a:pPr>
              <a:defRPr/>
            </a:pPr>
            <a:endParaRPr lang="en-US"/>
          </a:p>
        </p:txBody>
      </p:sp>
      <p:sp>
        <p:nvSpPr>
          <p:cNvPr id="1030" name="Rectangle 6"/>
          <p:cNvSpPr>
            <a:spLocks noGrp="1" noChangeArrowheads="1"/>
          </p:cNvSpPr>
          <p:nvPr>
            <p:ph type="sldNum" sz="quarter" idx="4"/>
          </p:nvPr>
        </p:nvSpPr>
        <p:spPr bwMode="auto">
          <a:xfrm>
            <a:off x="7280275" y="6942138"/>
            <a:ext cx="2119313"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smtClean="0">
                <a:cs typeface="+mn-cs"/>
              </a:defRPr>
            </a:lvl1pPr>
          </a:lstStyle>
          <a:p>
            <a:pPr>
              <a:defRPr/>
            </a:pPr>
            <a:fld id="{A52C0C8A-6BEA-AD4D-8E7C-0C01DB44772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New Roman" charset="0"/>
          <a:ea typeface="ＭＳ Ｐゴシック" charset="0"/>
        </a:defRPr>
      </a:lvl6pPr>
      <a:lvl7pPr marL="914400" algn="ctr" rtl="0" fontAlgn="base">
        <a:spcBef>
          <a:spcPct val="0"/>
        </a:spcBef>
        <a:spcAft>
          <a:spcPct val="0"/>
        </a:spcAft>
        <a:defRPr sz="4400">
          <a:solidFill>
            <a:schemeClr val="tx2"/>
          </a:solidFill>
          <a:latin typeface="Times New Roman" charset="0"/>
          <a:ea typeface="ＭＳ Ｐゴシック" charset="0"/>
        </a:defRPr>
      </a:lvl7pPr>
      <a:lvl8pPr marL="1371600" algn="ctr" rtl="0" fontAlgn="base">
        <a:spcBef>
          <a:spcPct val="0"/>
        </a:spcBef>
        <a:spcAft>
          <a:spcPct val="0"/>
        </a:spcAft>
        <a:defRPr sz="4400">
          <a:solidFill>
            <a:schemeClr val="tx2"/>
          </a:solidFill>
          <a:latin typeface="Times New Roman" charset="0"/>
          <a:ea typeface="ＭＳ Ｐゴシック" charset="0"/>
        </a:defRPr>
      </a:lvl8pPr>
      <a:lvl9pPr marL="1828800" algn="ctr" rtl="0" fontAlgn="base">
        <a:spcBef>
          <a:spcPct val="0"/>
        </a:spcBef>
        <a:spcAft>
          <a:spcPct val="0"/>
        </a:spcAft>
        <a:defRPr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2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youtube.com/watch?v=IMSozUpFFkU"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35.png"/><Relationship Id="rId5" Type="http://schemas.openxmlformats.org/officeDocument/2006/relationships/hyperlink" Target="http://www.youtube.com/watch?v=IMSozUpFFkU" TargetMode="Externa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4v"/><Relationship Id="rId1" Type="http://schemas.microsoft.com/office/2007/relationships/media" Target="../media/media4.m4v"/><Relationship Id="rId5" Type="http://schemas.openxmlformats.org/officeDocument/2006/relationships/image" Target="../media/image40.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Grp="1" noChangeArrowheads="1"/>
          </p:cNvSpPr>
          <p:nvPr>
            <p:ph type="ctrTitle"/>
          </p:nvPr>
        </p:nvSpPr>
        <p:spPr>
          <a:xfrm>
            <a:off x="552450" y="1524000"/>
            <a:ext cx="8448675" cy="1647825"/>
          </a:xfrm>
        </p:spPr>
        <p:txBody>
          <a:bodyPr lIns="0" tIns="0" rIns="0" bIns="0" anchor="t"/>
          <a:lstStyle/>
          <a:p>
            <a:pPr eaLnBrk="1" hangingPunct="1">
              <a:lnSpc>
                <a:spcPct val="95000"/>
              </a:lnSpc>
              <a:defRPr/>
            </a:pPr>
            <a:r>
              <a:rPr lang="en-US" sz="3700" dirty="0" smtClean="0">
                <a:solidFill>
                  <a:srgbClr val="000000"/>
                </a:solidFill>
                <a:latin typeface="Arial" charset="0"/>
                <a:cs typeface="+mj-cs"/>
              </a:rPr>
              <a:t>Autonomous Multi-Floor Indoor Navigation with a</a:t>
            </a:r>
            <a:br>
              <a:rPr lang="en-US" sz="3700" dirty="0" smtClean="0">
                <a:solidFill>
                  <a:srgbClr val="000000"/>
                </a:solidFill>
                <a:latin typeface="Arial" charset="0"/>
                <a:cs typeface="+mj-cs"/>
              </a:rPr>
            </a:br>
            <a:r>
              <a:rPr lang="en-US" sz="3700" dirty="0" smtClean="0">
                <a:solidFill>
                  <a:srgbClr val="000000"/>
                </a:solidFill>
                <a:latin typeface="Arial" charset="0"/>
                <a:cs typeface="+mj-cs"/>
              </a:rPr>
              <a:t>      Computationally Constrained MAV</a:t>
            </a:r>
          </a:p>
        </p:txBody>
      </p:sp>
      <p:sp>
        <p:nvSpPr>
          <p:cNvPr id="2050" name="Rectangle 2"/>
          <p:cNvSpPr>
            <a:spLocks noGrp="1" noChangeArrowheads="1"/>
          </p:cNvSpPr>
          <p:nvPr>
            <p:ph type="subTitle" idx="1"/>
          </p:nvPr>
        </p:nvSpPr>
        <p:spPr>
          <a:xfrm>
            <a:off x="1771650" y="3454400"/>
            <a:ext cx="6623050" cy="949325"/>
          </a:xfrm>
        </p:spPr>
        <p:txBody>
          <a:bodyPr lIns="0" tIns="0" rIns="0" bIns="0"/>
          <a:lstStyle/>
          <a:p>
            <a:pPr eaLnBrk="1" hangingPunct="1">
              <a:lnSpc>
                <a:spcPct val="95000"/>
              </a:lnSpc>
              <a:spcBef>
                <a:spcPct val="0"/>
              </a:spcBef>
              <a:defRPr/>
            </a:pPr>
            <a:r>
              <a:rPr lang="en-US" sz="2100" dirty="0" err="1" smtClean="0">
                <a:solidFill>
                  <a:srgbClr val="000000"/>
                </a:solidFill>
                <a:latin typeface="Arial" charset="0"/>
                <a:cs typeface="+mn-cs"/>
              </a:rPr>
              <a:t>Shaojie</a:t>
            </a:r>
            <a:r>
              <a:rPr lang="en-US" sz="2100" dirty="0" smtClean="0">
                <a:solidFill>
                  <a:srgbClr val="000000"/>
                </a:solidFill>
                <a:latin typeface="Arial" charset="0"/>
                <a:cs typeface="+mn-cs"/>
              </a:rPr>
              <a:t> </a:t>
            </a:r>
            <a:r>
              <a:rPr lang="en-US" sz="2100" dirty="0" err="1" smtClean="0">
                <a:solidFill>
                  <a:srgbClr val="000000"/>
                </a:solidFill>
                <a:latin typeface="Arial" charset="0"/>
                <a:cs typeface="+mn-cs"/>
              </a:rPr>
              <a:t>Shen</a:t>
            </a:r>
            <a:r>
              <a:rPr lang="en-US" sz="2100" dirty="0" smtClean="0">
                <a:solidFill>
                  <a:srgbClr val="000000"/>
                </a:solidFill>
                <a:latin typeface="Arial" charset="0"/>
                <a:cs typeface="+mn-cs"/>
              </a:rPr>
              <a:t>, Nathan Michael, and Vijay Kumar</a:t>
            </a:r>
            <a:endParaRPr lang="en-US" dirty="0" smtClean="0">
              <a:cs typeface="+mn-cs"/>
            </a:endParaRPr>
          </a:p>
          <a:p>
            <a:pPr eaLnBrk="1" hangingPunct="1">
              <a:lnSpc>
                <a:spcPct val="95000"/>
              </a:lnSpc>
              <a:spcBef>
                <a:spcPct val="0"/>
              </a:spcBef>
              <a:defRPr/>
            </a:pPr>
            <a:endParaRPr lang="en-US" sz="2100" dirty="0" smtClean="0">
              <a:solidFill>
                <a:srgbClr val="000000"/>
              </a:solidFill>
              <a:latin typeface="Arial" charset="0"/>
              <a:cs typeface="+mn-cs"/>
            </a:endParaRPr>
          </a:p>
          <a:p>
            <a:pPr eaLnBrk="1" hangingPunct="1">
              <a:lnSpc>
                <a:spcPct val="95000"/>
              </a:lnSpc>
              <a:spcBef>
                <a:spcPct val="0"/>
              </a:spcBef>
              <a:defRPr/>
            </a:pPr>
            <a:r>
              <a:rPr lang="en-US" sz="2100" dirty="0" smtClean="0">
                <a:solidFill>
                  <a:srgbClr val="000000"/>
                </a:solidFill>
                <a:latin typeface="Arial" charset="0"/>
                <a:cs typeface="+mn-cs"/>
              </a:rPr>
              <a:t>GRASP Lab, University of Pennsylvania</a:t>
            </a:r>
          </a:p>
        </p:txBody>
      </p:sp>
      <p:pic>
        <p:nvPicPr>
          <p:cNvPr id="30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0" y="4673600"/>
            <a:ext cx="3621088"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673600"/>
            <a:ext cx="3935413"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Estimation</a:t>
            </a:r>
          </a:p>
        </p:txBody>
      </p:sp>
      <p:sp>
        <p:nvSpPr>
          <p:cNvPr id="21506" name="Rectangle 2"/>
          <p:cNvSpPr>
            <a:spLocks noGrp="1" noChangeArrowheads="1"/>
          </p:cNvSpPr>
          <p:nvPr>
            <p:ph type="body" idx="1"/>
          </p:nvPr>
        </p:nvSpPr>
        <p:spPr>
          <a:xfrm>
            <a:off x="203200" y="1371600"/>
            <a:ext cx="9664700" cy="5486400"/>
          </a:xfrm>
        </p:spPr>
        <p:txBody>
          <a:bodyPr lIns="0" tIns="0" rIns="0" bIns="0"/>
          <a:lstStyle/>
          <a:p>
            <a:pPr marL="457200" lvl="1" indent="-342900" eaLnBrk="1" hangingPunct="1">
              <a:lnSpc>
                <a:spcPct val="95000"/>
              </a:lnSpc>
              <a:spcBef>
                <a:spcPct val="0"/>
              </a:spcBef>
              <a:buClr>
                <a:srgbClr val="000000"/>
              </a:buClr>
              <a:buFontTx/>
              <a:buChar char="•"/>
              <a:defRPr/>
            </a:pPr>
            <a:r>
              <a:rPr lang="en-US" sz="1900" dirty="0" smtClean="0">
                <a:solidFill>
                  <a:srgbClr val="000000"/>
                </a:solidFill>
                <a:latin typeface="Arial" charset="0"/>
              </a:rPr>
              <a:t>SLAM </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Incremental SLAM, efficiency is of first priority</a:t>
            </a:r>
            <a:endParaRPr lang="en-US" dirty="0" smtClean="0"/>
          </a:p>
          <a:p>
            <a:pPr marL="1257300" lvl="3"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Particle filter-/Feature-based SLAM will not work due to computation constrains</a:t>
            </a:r>
            <a:endParaRPr lang="en-US" dirty="0" smtClean="0"/>
          </a:p>
          <a:p>
            <a:pPr marL="1257300" lvl="3" eaLnBrk="1" hangingPunct="1">
              <a:lnSpc>
                <a:spcPct val="95000"/>
              </a:lnSpc>
              <a:spcBef>
                <a:spcPct val="0"/>
              </a:spcBef>
              <a:buClr>
                <a:srgbClr val="000000"/>
              </a:buClr>
              <a:buFont typeface="Wingdings" charset="0"/>
              <a:buChar char="§"/>
              <a:defRPr/>
            </a:pPr>
            <a:r>
              <a:rPr lang="en-US" sz="1900" smtClean="0">
                <a:solidFill>
                  <a:srgbClr val="000000"/>
                </a:solidFill>
                <a:latin typeface="Arial" charset="0"/>
              </a:rPr>
              <a:t>Use </a:t>
            </a:r>
            <a:r>
              <a:rPr lang="en-US" sz="1900" dirty="0" smtClean="0">
                <a:solidFill>
                  <a:srgbClr val="000000"/>
                </a:solidFill>
                <a:latin typeface="Arial" charset="0"/>
              </a:rPr>
              <a:t>image distance transform in </a:t>
            </a:r>
            <a:r>
              <a:rPr lang="en-US" sz="1900" dirty="0" err="1" smtClean="0">
                <a:solidFill>
                  <a:srgbClr val="000000"/>
                </a:solidFill>
                <a:latin typeface="Arial" charset="0"/>
              </a:rPr>
              <a:t>OpenCV</a:t>
            </a:r>
            <a:r>
              <a:rPr lang="en-US" sz="1900" dirty="0" smtClean="0">
                <a:solidFill>
                  <a:srgbClr val="000000"/>
                </a:solidFill>
                <a:latin typeface="Arial" charset="0"/>
              </a:rPr>
              <a:t> to compute the </a:t>
            </a:r>
            <a:r>
              <a:rPr lang="en-US" sz="1900" dirty="0" err="1" smtClean="0">
                <a:solidFill>
                  <a:srgbClr val="000000"/>
                </a:solidFill>
                <a:latin typeface="Arial" charset="0"/>
              </a:rPr>
              <a:t>costmap</a:t>
            </a:r>
            <a:r>
              <a:rPr lang="en-US" sz="1900" dirty="0" smtClean="0">
                <a:solidFill>
                  <a:srgbClr val="000000"/>
                </a:solidFill>
                <a:latin typeface="Arial" charset="0"/>
              </a:rPr>
              <a:t> for laser scan alignment</a:t>
            </a:r>
          </a:p>
          <a:p>
            <a:pPr marL="1257300" lvl="3" eaLnBrk="1" hangingPunct="1">
              <a:lnSpc>
                <a:spcPct val="95000"/>
              </a:lnSpc>
              <a:spcBef>
                <a:spcPct val="0"/>
              </a:spcBef>
              <a:buClr>
                <a:srgbClr val="000000"/>
              </a:buClr>
              <a:buFont typeface="Wingdings" charset="0"/>
              <a:buChar char="§"/>
              <a:defRPr/>
            </a:pPr>
            <a:r>
              <a:rPr lang="en-US" sz="1900" dirty="0">
                <a:solidFill>
                  <a:srgbClr val="000000"/>
                </a:solidFill>
                <a:latin typeface="Arial" charset="0"/>
              </a:rPr>
              <a:t>10Hz, ~30% CPU Usage</a:t>
            </a:r>
          </a:p>
          <a:p>
            <a:pPr marL="1257300" lvl="3"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Multi-layered 2D occupancy grid maps to represent multi-floor environments</a:t>
            </a:r>
            <a:endParaRPr lang="en-US" dirty="0" smtClean="0"/>
          </a:p>
          <a:p>
            <a:pPr marL="1257300" lvl="3"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Sparse samples of pose history and their scan, image features are stored for loop closure</a:t>
            </a:r>
            <a:endParaRPr lang="en-US" dirty="0" smtClean="0"/>
          </a:p>
          <a:p>
            <a:pPr marL="0" indent="0" eaLnBrk="1" hangingPunct="1">
              <a:lnSpc>
                <a:spcPct val="95000"/>
              </a:lnSpc>
              <a:spcBef>
                <a:spcPct val="0"/>
              </a:spcBef>
              <a:buFontTx/>
              <a:buNone/>
              <a:defRPr/>
            </a:pPr>
            <a:r>
              <a:rPr lang="en-US" sz="2700" dirty="0" smtClean="0">
                <a:solidFill>
                  <a:srgbClr val="000000"/>
                </a:solidFill>
                <a:latin typeface="Arial" charset="0"/>
                <a:cs typeface="+mn-cs"/>
              </a:rPr>
              <a:t>        </a:t>
            </a:r>
          </a:p>
        </p:txBody>
      </p:sp>
      <p:pic>
        <p:nvPicPr>
          <p:cNvPr id="215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600" y="4038600"/>
            <a:ext cx="5327650" cy="324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Estimation</a:t>
            </a:r>
          </a:p>
        </p:txBody>
      </p:sp>
      <p:sp>
        <p:nvSpPr>
          <p:cNvPr id="23554" name="Rectangle 2"/>
          <p:cNvSpPr>
            <a:spLocks noGrp="1" noChangeArrowheads="1"/>
          </p:cNvSpPr>
          <p:nvPr>
            <p:ph type="body" idx="1"/>
          </p:nvPr>
        </p:nvSpPr>
        <p:spPr>
          <a:xfrm>
            <a:off x="247650" y="1524000"/>
            <a:ext cx="9655175" cy="5776913"/>
          </a:xfrm>
        </p:spPr>
        <p:txBody>
          <a:bodyPr lIns="0" tIns="0" rIns="0" bIns="0"/>
          <a:lstStyle/>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SLAM </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smtClean="0">
                <a:solidFill>
                  <a:srgbClr val="000000"/>
                </a:solidFill>
                <a:latin typeface="Arial" charset="0"/>
              </a:rPr>
              <a:t>Loop closure</a:t>
            </a:r>
            <a:endParaRPr lang="en-US" dirty="0" smtClean="0"/>
          </a:p>
          <a:p>
            <a:pPr marL="1257300" lvl="3" eaLnBrk="1" hangingPunct="1">
              <a:lnSpc>
                <a:spcPct val="95000"/>
              </a:lnSpc>
              <a:spcBef>
                <a:spcPct val="0"/>
              </a:spcBef>
              <a:buClr>
                <a:srgbClr val="000000"/>
              </a:buClr>
              <a:buFont typeface="Wingdings" charset="0"/>
              <a:buChar char="§"/>
              <a:defRPr/>
            </a:pPr>
            <a:r>
              <a:rPr lang="en-US" sz="2100" dirty="0" smtClean="0">
                <a:solidFill>
                  <a:srgbClr val="000000"/>
                </a:solidFill>
                <a:latin typeface="Arial" charset="0"/>
              </a:rPr>
              <a:t>Detect SURF features and convert into visual words</a:t>
            </a:r>
            <a:endParaRPr lang="en-US" dirty="0" smtClean="0"/>
          </a:p>
          <a:p>
            <a:pPr marL="1257300" lvl="3" eaLnBrk="1" hangingPunct="1">
              <a:lnSpc>
                <a:spcPct val="95000"/>
              </a:lnSpc>
              <a:spcBef>
                <a:spcPct val="0"/>
              </a:spcBef>
              <a:buClr>
                <a:srgbClr val="000000"/>
              </a:buClr>
              <a:buFont typeface="Wingdings" charset="0"/>
              <a:buChar char="§"/>
              <a:defRPr/>
            </a:pPr>
            <a:r>
              <a:rPr lang="en-US" sz="2100" dirty="0" smtClean="0">
                <a:solidFill>
                  <a:srgbClr val="000000"/>
                </a:solidFill>
                <a:latin typeface="Arial" charset="0"/>
              </a:rPr>
              <a:t>Image histogram voting for place recognition</a:t>
            </a:r>
            <a:endParaRPr lang="en-US" dirty="0" smtClean="0"/>
          </a:p>
          <a:p>
            <a:pPr marL="1257300" lvl="3" eaLnBrk="1" hangingPunct="1">
              <a:lnSpc>
                <a:spcPct val="95000"/>
              </a:lnSpc>
              <a:spcBef>
                <a:spcPct val="0"/>
              </a:spcBef>
              <a:buClr>
                <a:srgbClr val="000000"/>
              </a:buClr>
              <a:buFont typeface="Wingdings" charset="0"/>
              <a:buChar char="§"/>
              <a:defRPr/>
            </a:pPr>
            <a:r>
              <a:rPr lang="en-US" sz="2100" dirty="0" smtClean="0">
                <a:solidFill>
                  <a:srgbClr val="000000"/>
                </a:solidFill>
                <a:latin typeface="Arial" charset="0"/>
              </a:rPr>
              <a:t>Scan matching to verify loop closure and find relative pose transform</a:t>
            </a:r>
            <a:endParaRPr lang="en-US" dirty="0" smtClean="0"/>
          </a:p>
          <a:p>
            <a:pPr marL="1257300" lvl="3" eaLnBrk="1" hangingPunct="1">
              <a:lnSpc>
                <a:spcPct val="95000"/>
              </a:lnSpc>
              <a:spcBef>
                <a:spcPct val="0"/>
              </a:spcBef>
              <a:buClr>
                <a:srgbClr val="000000"/>
              </a:buClr>
              <a:buFont typeface="Wingdings" charset="0"/>
              <a:buChar char="§"/>
              <a:defRPr/>
            </a:pPr>
            <a:r>
              <a:rPr lang="en-US" sz="2100" dirty="0" smtClean="0">
                <a:solidFill>
                  <a:srgbClr val="000000"/>
                </a:solidFill>
                <a:latin typeface="Arial" charset="0"/>
              </a:rPr>
              <a:t>IEKF based optimizer</a:t>
            </a:r>
            <a:endParaRPr lang="en-US" dirty="0" smtClean="0"/>
          </a:p>
          <a:p>
            <a:pPr marL="1257300" lvl="3" eaLnBrk="1" hangingPunct="1">
              <a:lnSpc>
                <a:spcPct val="95000"/>
              </a:lnSpc>
              <a:spcBef>
                <a:spcPct val="0"/>
              </a:spcBef>
              <a:buClr>
                <a:srgbClr val="000000"/>
              </a:buClr>
              <a:buFont typeface="Wingdings" charset="0"/>
              <a:buChar char="§"/>
              <a:defRPr/>
            </a:pPr>
            <a:r>
              <a:rPr lang="en-US" sz="2100" dirty="0" smtClean="0">
                <a:solidFill>
                  <a:srgbClr val="000000"/>
                </a:solidFill>
                <a:latin typeface="Arial" charset="0"/>
              </a:rPr>
              <a:t>Approximations to further improve speed</a:t>
            </a:r>
            <a:endParaRPr lang="en-US" dirty="0" smtClean="0"/>
          </a:p>
          <a:p>
            <a:pPr marL="0" indent="0" eaLnBrk="1" hangingPunct="1">
              <a:lnSpc>
                <a:spcPct val="95000"/>
              </a:lnSpc>
              <a:spcBef>
                <a:spcPct val="0"/>
              </a:spcBef>
              <a:buFontTx/>
              <a:buNone/>
              <a:defRPr/>
            </a:pPr>
            <a:r>
              <a:rPr lang="en-US" sz="2700" dirty="0" smtClean="0">
                <a:solidFill>
                  <a:srgbClr val="000000"/>
                </a:solidFill>
                <a:latin typeface="Arial" charset="0"/>
                <a:cs typeface="+mn-cs"/>
              </a:rPr>
              <a:t>        </a:t>
            </a:r>
          </a:p>
        </p:txBody>
      </p:sp>
      <p:pic>
        <p:nvPicPr>
          <p:cNvPr id="235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4165600"/>
            <a:ext cx="6570663"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Estimation</a:t>
            </a:r>
          </a:p>
        </p:txBody>
      </p:sp>
      <p:sp>
        <p:nvSpPr>
          <p:cNvPr id="23554" name="Rectangle 2"/>
          <p:cNvSpPr>
            <a:spLocks noGrp="1" noChangeArrowheads="1"/>
          </p:cNvSpPr>
          <p:nvPr>
            <p:ph type="body" idx="1"/>
          </p:nvPr>
        </p:nvSpPr>
        <p:spPr>
          <a:xfrm>
            <a:off x="247650" y="1524000"/>
            <a:ext cx="9655175" cy="5776913"/>
          </a:xfrm>
        </p:spPr>
        <p:txBody>
          <a:bodyPr lIns="0" tIns="0" rIns="0" bIns="0"/>
          <a:lstStyle/>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SLAM </a:t>
            </a:r>
            <a:endParaRPr lang="en-US" dirty="0" smtClean="0"/>
          </a:p>
          <a:p>
            <a:pPr marL="0" indent="0" eaLnBrk="1" hangingPunct="1">
              <a:lnSpc>
                <a:spcPct val="95000"/>
              </a:lnSpc>
              <a:spcBef>
                <a:spcPct val="0"/>
              </a:spcBef>
              <a:buFontTx/>
              <a:buNone/>
              <a:defRPr/>
            </a:pPr>
            <a:r>
              <a:rPr lang="en-US" sz="2700" dirty="0" smtClean="0">
                <a:solidFill>
                  <a:srgbClr val="000000"/>
                </a:solidFill>
                <a:latin typeface="Arial" charset="0"/>
                <a:cs typeface="+mn-cs"/>
              </a:rPr>
              <a:t>        </a:t>
            </a:r>
          </a:p>
        </p:txBody>
      </p:sp>
      <p:pic>
        <p:nvPicPr>
          <p:cNvPr id="2" name="SLA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7953" y="2057400"/>
            <a:ext cx="8153400" cy="4572000"/>
          </a:xfrm>
          <a:prstGeom prst="rect">
            <a:avLst/>
          </a:prstGeom>
        </p:spPr>
      </p:pic>
    </p:spTree>
    <p:extLst>
      <p:ext uri="{BB962C8B-B14F-4D97-AF65-F5344CB8AC3E}">
        <p14:creationId xmlns:p14="http://schemas.microsoft.com/office/powerpoint/2010/main" val="204910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2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Estimation</a:t>
            </a:r>
          </a:p>
        </p:txBody>
      </p:sp>
      <p:sp>
        <p:nvSpPr>
          <p:cNvPr id="25602" name="Rectangle 2"/>
          <p:cNvSpPr>
            <a:spLocks noGrp="1" noChangeArrowheads="1"/>
          </p:cNvSpPr>
          <p:nvPr>
            <p:ph type="body" idx="1"/>
          </p:nvPr>
        </p:nvSpPr>
        <p:spPr>
          <a:xfrm>
            <a:off x="247650" y="1524000"/>
            <a:ext cx="9655175" cy="5776913"/>
          </a:xfrm>
        </p:spPr>
        <p:txBody>
          <a:bodyPr lIns="0" tIns="0" rIns="0" bIns="0"/>
          <a:lstStyle/>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System block </a:t>
            </a:r>
            <a:r>
              <a:rPr lang="en-US" sz="2400" dirty="0">
                <a:solidFill>
                  <a:srgbClr val="000000"/>
                </a:solidFill>
                <a:latin typeface="Arial" charset="0"/>
              </a:rPr>
              <a:t>d</a:t>
            </a:r>
            <a:r>
              <a:rPr lang="en-US" sz="2400" dirty="0" smtClean="0">
                <a:solidFill>
                  <a:srgbClr val="000000"/>
                </a:solidFill>
                <a:latin typeface="Arial" charset="0"/>
              </a:rPr>
              <a:t>iagram </a:t>
            </a:r>
          </a:p>
        </p:txBody>
      </p:sp>
      <p:pic>
        <p:nvPicPr>
          <p:cNvPr id="256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438400"/>
            <a:ext cx="91440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013" y="2743200"/>
            <a:ext cx="25114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Estimation</a:t>
            </a:r>
          </a:p>
        </p:txBody>
      </p:sp>
      <p:sp>
        <p:nvSpPr>
          <p:cNvPr id="27650" name="Rectangle 2"/>
          <p:cNvSpPr>
            <a:spLocks noGrp="1" noChangeArrowheads="1"/>
          </p:cNvSpPr>
          <p:nvPr>
            <p:ph type="body" idx="1"/>
          </p:nvPr>
        </p:nvSpPr>
        <p:spPr>
          <a:xfrm>
            <a:off x="244475" y="1825625"/>
            <a:ext cx="9671050" cy="5492750"/>
          </a:xfrm>
        </p:spPr>
        <p:txBody>
          <a:bodyPr lIns="0" tIns="0" rIns="0" bIns="0"/>
          <a:lstStyle/>
          <a:p>
            <a:pPr marL="457200" lvl="1" indent="-342900" eaLnBrk="1" hangingPunct="1">
              <a:lnSpc>
                <a:spcPct val="95000"/>
              </a:lnSpc>
              <a:spcBef>
                <a:spcPct val="0"/>
              </a:spcBef>
              <a:buClr>
                <a:srgbClr val="000000"/>
              </a:buClr>
              <a:buFontTx/>
              <a:buChar char="•"/>
              <a:defRPr/>
            </a:pPr>
            <a:r>
              <a:rPr lang="en-US" sz="1900" dirty="0" smtClean="0">
                <a:solidFill>
                  <a:srgbClr val="000000"/>
                </a:solidFill>
                <a:latin typeface="Arial" charset="0"/>
              </a:rPr>
              <a:t>Information fusion for control</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Controller requires 100Hz low latency pose and velocity feedback</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Two stages of EKFs</a:t>
            </a:r>
            <a:endParaRPr lang="en-US" dirty="0" smtClean="0"/>
          </a:p>
          <a:p>
            <a:pPr marL="1257300" lvl="3"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10Hz SLAM pose + 20Hz laser </a:t>
            </a:r>
            <a:r>
              <a:rPr lang="en-US" sz="1900" dirty="0" err="1">
                <a:solidFill>
                  <a:srgbClr val="000000"/>
                </a:solidFill>
                <a:latin typeface="Arial" charset="0"/>
              </a:rPr>
              <a:t>o</a:t>
            </a:r>
            <a:r>
              <a:rPr lang="en-US" sz="1900" dirty="0" err="1" smtClean="0">
                <a:solidFill>
                  <a:srgbClr val="000000"/>
                </a:solidFill>
                <a:latin typeface="Arial" charset="0"/>
              </a:rPr>
              <a:t>dometry</a:t>
            </a:r>
            <a:endParaRPr lang="en-US" dirty="0" smtClean="0"/>
          </a:p>
          <a:p>
            <a:pPr marL="1714500" lvl="4"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Information is coupled</a:t>
            </a:r>
          </a:p>
          <a:p>
            <a:pPr marL="1714500" lvl="4" eaLnBrk="1" hangingPunct="1">
              <a:lnSpc>
                <a:spcPct val="95000"/>
              </a:lnSpc>
              <a:spcBef>
                <a:spcPct val="0"/>
              </a:spcBef>
              <a:buClr>
                <a:srgbClr val="000000"/>
              </a:buClr>
              <a:buFont typeface="Wingdings" charset="0"/>
              <a:buChar char="§"/>
              <a:defRPr/>
            </a:pPr>
            <a:r>
              <a:rPr lang="en-US" dirty="0">
                <a:solidFill>
                  <a:srgbClr val="000000"/>
                </a:solidFill>
                <a:latin typeface="Arial" charset="0"/>
              </a:rPr>
              <a:t>Delayed measurement </a:t>
            </a:r>
            <a:r>
              <a:rPr lang="en-US" dirty="0" smtClean="0">
                <a:solidFill>
                  <a:srgbClr val="000000"/>
                </a:solidFill>
                <a:latin typeface="Arial" charset="0"/>
              </a:rPr>
              <a:t>update</a:t>
            </a:r>
            <a:endParaRPr lang="en-US" dirty="0" smtClean="0"/>
          </a:p>
          <a:p>
            <a:pPr marL="1714500" lvl="4"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Handles large delay in SLAM (e.g. Loop Closure) without increasing latency in pose estimation</a:t>
            </a:r>
          </a:p>
          <a:p>
            <a:pPr marL="1257300" lvl="3"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20Hz Pose + 100Hz IMU</a:t>
            </a:r>
            <a:endParaRPr lang="en-US" dirty="0" smtClean="0"/>
          </a:p>
          <a:p>
            <a:pPr marL="1714500" lvl="4"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Estimates pose and velocity</a:t>
            </a:r>
            <a:endParaRPr lang="en-US" dirty="0" smtClean="0"/>
          </a:p>
          <a:p>
            <a:pPr marL="0" indent="0" eaLnBrk="1" hangingPunct="1">
              <a:lnSpc>
                <a:spcPct val="95000"/>
              </a:lnSpc>
              <a:spcBef>
                <a:spcPct val="0"/>
              </a:spcBef>
              <a:buFontTx/>
              <a:buNone/>
              <a:defRPr/>
            </a:pPr>
            <a:r>
              <a:rPr lang="en-US" sz="1900" dirty="0" smtClean="0">
                <a:solidFill>
                  <a:srgbClr val="000000"/>
                </a:solidFill>
                <a:latin typeface="Arial" charset="0"/>
                <a:cs typeface="+mn-cs"/>
              </a:rPr>
              <a:t>        </a:t>
            </a:r>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0" y="4165600"/>
            <a:ext cx="4760913"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Control</a:t>
            </a:r>
          </a:p>
        </p:txBody>
      </p:sp>
      <p:sp>
        <p:nvSpPr>
          <p:cNvPr id="29698" name="Rectangle 2"/>
          <p:cNvSpPr>
            <a:spLocks noGrp="1" noChangeArrowheads="1"/>
          </p:cNvSpPr>
          <p:nvPr>
            <p:ph type="body" idx="1"/>
          </p:nvPr>
        </p:nvSpPr>
        <p:spPr>
          <a:xfrm>
            <a:off x="247650" y="1524000"/>
            <a:ext cx="9655175" cy="5776913"/>
          </a:xfrm>
        </p:spPr>
        <p:txBody>
          <a:bodyPr lIns="0" tIns="0" rIns="0" bIns="0"/>
          <a:lstStyle/>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System block </a:t>
            </a:r>
            <a:r>
              <a:rPr lang="en-US" sz="2400" dirty="0">
                <a:solidFill>
                  <a:srgbClr val="000000"/>
                </a:solidFill>
                <a:latin typeface="Arial" charset="0"/>
              </a:rPr>
              <a:t>d</a:t>
            </a:r>
            <a:r>
              <a:rPr lang="en-US" sz="2400" dirty="0" smtClean="0">
                <a:solidFill>
                  <a:srgbClr val="000000"/>
                </a:solidFill>
                <a:latin typeface="Arial" charset="0"/>
              </a:rPr>
              <a:t>iagram </a:t>
            </a:r>
          </a:p>
        </p:txBody>
      </p:sp>
      <p:pic>
        <p:nvPicPr>
          <p:cNvPr id="296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438400"/>
            <a:ext cx="91440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4525" y="3741738"/>
            <a:ext cx="267970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Control</a:t>
            </a:r>
          </a:p>
        </p:txBody>
      </p:sp>
      <p:sp>
        <p:nvSpPr>
          <p:cNvPr id="31746" name="Rectangle 2"/>
          <p:cNvSpPr>
            <a:spLocks noGrp="1" noChangeArrowheads="1"/>
          </p:cNvSpPr>
          <p:nvPr>
            <p:ph type="body" idx="1"/>
          </p:nvPr>
        </p:nvSpPr>
        <p:spPr>
          <a:xfrm>
            <a:off x="247650" y="1828800"/>
            <a:ext cx="9664700" cy="5486400"/>
          </a:xfrm>
        </p:spPr>
        <p:txBody>
          <a:bodyPr lIns="0" tIns="0" rIns="0" bIns="0"/>
          <a:lstStyle/>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System </a:t>
            </a:r>
            <a:r>
              <a:rPr lang="en-US" sz="2100" dirty="0">
                <a:solidFill>
                  <a:srgbClr val="000000"/>
                </a:solidFill>
                <a:latin typeface="Arial" charset="0"/>
              </a:rPr>
              <a:t>m</a:t>
            </a:r>
            <a:r>
              <a:rPr lang="en-US" sz="2100" dirty="0" smtClean="0">
                <a:solidFill>
                  <a:srgbClr val="000000"/>
                </a:solidFill>
                <a:latin typeface="Arial" charset="0"/>
              </a:rPr>
              <a:t>odel with external disturbance:</a:t>
            </a:r>
            <a:endParaRPr lang="en-US" dirty="0" smtClean="0"/>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endParaRPr lang="en-US" dirty="0" smtClean="0">
              <a:cs typeface="+mn-cs"/>
            </a:endParaRPr>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Linearize about the near </a:t>
            </a:r>
            <a:r>
              <a:rPr lang="en-US" sz="2100" dirty="0">
                <a:solidFill>
                  <a:srgbClr val="000000"/>
                </a:solidFill>
                <a:latin typeface="Arial" charset="0"/>
              </a:rPr>
              <a:t>h</a:t>
            </a:r>
            <a:r>
              <a:rPr lang="en-US" sz="2100" dirty="0" smtClean="0">
                <a:solidFill>
                  <a:srgbClr val="000000"/>
                </a:solidFill>
                <a:latin typeface="Arial" charset="0"/>
              </a:rPr>
              <a:t>over </a:t>
            </a:r>
            <a:r>
              <a:rPr lang="en-US" sz="2100" dirty="0">
                <a:solidFill>
                  <a:srgbClr val="000000"/>
                </a:solidFill>
                <a:latin typeface="Arial" charset="0"/>
              </a:rPr>
              <a:t>s</a:t>
            </a:r>
            <a:r>
              <a:rPr lang="en-US" sz="2100" dirty="0" smtClean="0">
                <a:solidFill>
                  <a:srgbClr val="000000"/>
                </a:solidFill>
                <a:latin typeface="Arial" charset="0"/>
              </a:rPr>
              <a:t>tate, get relation between roll, pitch and desired linear acceleration:</a:t>
            </a:r>
          </a:p>
          <a:p>
            <a:pPr marL="457200" lvl="1" indent="-342900" eaLnBrk="1" hangingPunct="1">
              <a:lnSpc>
                <a:spcPct val="95000"/>
              </a:lnSpc>
              <a:spcBef>
                <a:spcPct val="0"/>
              </a:spcBef>
              <a:buClr>
                <a:srgbClr val="000000"/>
              </a:buClr>
              <a:buFontTx/>
              <a:buChar char="•"/>
              <a:defRPr/>
            </a:pPr>
            <a:endParaRPr lang="en-US" sz="2100" dirty="0">
              <a:solidFill>
                <a:srgbClr val="000000"/>
              </a:solidFill>
              <a:latin typeface="Arial" charset="0"/>
            </a:endParaRPr>
          </a:p>
          <a:p>
            <a:pPr marL="457200" lvl="1" indent="-342900" eaLnBrk="1" hangingPunct="1">
              <a:lnSpc>
                <a:spcPct val="95000"/>
              </a:lnSpc>
              <a:spcBef>
                <a:spcPct val="0"/>
              </a:spcBef>
              <a:buClr>
                <a:srgbClr val="000000"/>
              </a:buClr>
              <a:buFontTx/>
              <a:buChar char="•"/>
              <a:defRPr/>
            </a:pPr>
            <a:endParaRPr lang="en-US" sz="2100" dirty="0" smtClean="0">
              <a:solidFill>
                <a:srgbClr val="000000"/>
              </a:solidFill>
              <a:latin typeface="Arial" charset="0"/>
            </a:endParaRPr>
          </a:p>
          <a:p>
            <a:pPr marL="457200" lvl="1" indent="-342900" eaLnBrk="1" hangingPunct="1">
              <a:lnSpc>
                <a:spcPct val="95000"/>
              </a:lnSpc>
              <a:spcBef>
                <a:spcPct val="0"/>
              </a:spcBef>
              <a:buClr>
                <a:srgbClr val="000000"/>
              </a:buClr>
              <a:buFontTx/>
              <a:buChar char="•"/>
              <a:defRPr/>
            </a:pPr>
            <a:endParaRPr lang="en-US" sz="2100" dirty="0" smtClean="0">
              <a:solidFill>
                <a:srgbClr val="000000"/>
              </a:solidFill>
              <a:latin typeface="Arial" charset="0"/>
            </a:endParaRPr>
          </a:p>
          <a:p>
            <a:pPr marL="457200" lvl="1" indent="-342900" eaLnBrk="1" hangingPunct="1">
              <a:lnSpc>
                <a:spcPct val="95000"/>
              </a:lnSpc>
              <a:spcBef>
                <a:spcPct val="0"/>
              </a:spcBef>
              <a:buClr>
                <a:srgbClr val="000000"/>
              </a:buClr>
              <a:buFontTx/>
              <a:buChar char="•"/>
              <a:defRPr/>
            </a:pPr>
            <a:endParaRPr lang="en-US" sz="2100" dirty="0">
              <a:solidFill>
                <a:srgbClr val="000000"/>
              </a:solidFill>
              <a:latin typeface="Arial" charset="0"/>
            </a:endParaRPr>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LQR </a:t>
            </a:r>
            <a:r>
              <a:rPr lang="en-US" sz="2100" dirty="0">
                <a:solidFill>
                  <a:srgbClr val="000000"/>
                </a:solidFill>
                <a:latin typeface="Arial" charset="0"/>
              </a:rPr>
              <a:t>gains </a:t>
            </a:r>
            <a:r>
              <a:rPr lang="en-US" sz="2100" dirty="0" smtClean="0">
                <a:solidFill>
                  <a:srgbClr val="000000"/>
                </a:solidFill>
                <a:latin typeface="Arial" charset="0"/>
              </a:rPr>
              <a:t>for position control from </a:t>
            </a:r>
            <a:r>
              <a:rPr lang="en-US" sz="2100" dirty="0">
                <a:solidFill>
                  <a:srgbClr val="000000"/>
                </a:solidFill>
                <a:latin typeface="Arial" charset="0"/>
              </a:rPr>
              <a:t>MATLAB </a:t>
            </a:r>
            <a:r>
              <a:rPr lang="en-US" sz="2100" dirty="0" smtClean="0">
                <a:solidFill>
                  <a:srgbClr val="000000"/>
                </a:solidFill>
                <a:latin typeface="Arial" charset="0"/>
              </a:rPr>
              <a:t>control toolbox</a:t>
            </a:r>
          </a:p>
          <a:p>
            <a:pPr marL="457200" lvl="1" indent="-342900" eaLnBrk="1" hangingPunct="1">
              <a:lnSpc>
                <a:spcPct val="95000"/>
              </a:lnSpc>
              <a:spcBef>
                <a:spcPct val="0"/>
              </a:spcBef>
              <a:buClr>
                <a:srgbClr val="000000"/>
              </a:buClr>
              <a:buFontTx/>
              <a:buChar char="•"/>
              <a:defRPr/>
            </a:pPr>
            <a:r>
              <a:rPr lang="en-US" sz="2100" dirty="0">
                <a:solidFill>
                  <a:srgbClr val="000000"/>
                </a:solidFill>
                <a:latin typeface="Arial" charset="0"/>
              </a:rPr>
              <a:t>Customized attitude stabilization, tuned using </a:t>
            </a:r>
            <a:r>
              <a:rPr lang="en-US" sz="2100" dirty="0" err="1">
                <a:solidFill>
                  <a:srgbClr val="000000"/>
                </a:solidFill>
                <a:latin typeface="Arial" charset="0"/>
              </a:rPr>
              <a:t>Vicon</a:t>
            </a:r>
            <a:endParaRPr lang="en-US" sz="2100" dirty="0">
              <a:solidFill>
                <a:srgbClr val="000000"/>
              </a:solidFill>
              <a:latin typeface="Arial" charset="0"/>
            </a:endParaRPr>
          </a:p>
          <a:p>
            <a:pPr marL="457200" lvl="1" indent="-342900" eaLnBrk="1" hangingPunct="1">
              <a:lnSpc>
                <a:spcPct val="95000"/>
              </a:lnSpc>
              <a:spcBef>
                <a:spcPct val="0"/>
              </a:spcBef>
              <a:buClr>
                <a:srgbClr val="000000"/>
              </a:buClr>
              <a:buFontTx/>
              <a:buChar char="•"/>
              <a:defRPr/>
            </a:pPr>
            <a:endParaRPr lang="en-US" sz="2400" dirty="0" smtClean="0"/>
          </a:p>
          <a:p>
            <a:pPr marL="114300" lvl="1" indent="0" eaLnBrk="1" hangingPunct="1">
              <a:lnSpc>
                <a:spcPct val="95000"/>
              </a:lnSpc>
              <a:spcBef>
                <a:spcPct val="0"/>
              </a:spcBef>
              <a:buClr>
                <a:srgbClr val="000000"/>
              </a:buClr>
              <a:buNone/>
              <a:defRPr/>
            </a:pPr>
            <a:endParaRPr lang="en-US" sz="2100" dirty="0" smtClean="0">
              <a:solidFill>
                <a:srgbClr val="000000"/>
              </a:solidFill>
              <a:latin typeface="Arial"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600" y="2285999"/>
            <a:ext cx="5000000" cy="122666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000" y="4419600"/>
            <a:ext cx="3493334" cy="93333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Control</a:t>
            </a:r>
          </a:p>
        </p:txBody>
      </p:sp>
      <p:sp>
        <p:nvSpPr>
          <p:cNvPr id="33794" name="Rectangle 2"/>
          <p:cNvSpPr>
            <a:spLocks noGrp="1" noChangeArrowheads="1"/>
          </p:cNvSpPr>
          <p:nvPr>
            <p:ph type="body" idx="1"/>
          </p:nvPr>
        </p:nvSpPr>
        <p:spPr>
          <a:xfrm>
            <a:off x="136525" y="1311275"/>
            <a:ext cx="9655175" cy="5878513"/>
          </a:xfrm>
        </p:spPr>
        <p:txBody>
          <a:bodyPr lIns="0" tIns="0" rIns="0" bIns="0"/>
          <a:lstStyle/>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Estimating and compensating for </a:t>
            </a:r>
            <a:r>
              <a:rPr lang="en-US" sz="2100" dirty="0">
                <a:solidFill>
                  <a:srgbClr val="000000"/>
                </a:solidFill>
                <a:latin typeface="Arial" charset="0"/>
              </a:rPr>
              <a:t>u</a:t>
            </a:r>
            <a:r>
              <a:rPr lang="en-US" sz="2100" dirty="0" smtClean="0">
                <a:solidFill>
                  <a:srgbClr val="000000"/>
                </a:solidFill>
                <a:latin typeface="Arial" charset="0"/>
              </a:rPr>
              <a:t>nmodeled </a:t>
            </a:r>
            <a:r>
              <a:rPr lang="en-US" sz="2100" dirty="0">
                <a:solidFill>
                  <a:srgbClr val="000000"/>
                </a:solidFill>
                <a:latin typeface="Arial" charset="0"/>
              </a:rPr>
              <a:t>a</a:t>
            </a:r>
            <a:r>
              <a:rPr lang="en-US" sz="2100" dirty="0" smtClean="0">
                <a:solidFill>
                  <a:srgbClr val="000000"/>
                </a:solidFill>
                <a:latin typeface="Arial" charset="0"/>
              </a:rPr>
              <a:t>erodynamic effects</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err="1" smtClean="0">
                <a:solidFill>
                  <a:srgbClr val="000000"/>
                </a:solidFill>
                <a:latin typeface="Arial" charset="0"/>
              </a:rPr>
              <a:t>Kalman</a:t>
            </a:r>
            <a:r>
              <a:rPr lang="en-US" sz="2100" dirty="0" smtClean="0">
                <a:solidFill>
                  <a:srgbClr val="000000"/>
                </a:solidFill>
                <a:latin typeface="Arial" charset="0"/>
              </a:rPr>
              <a:t> filter based</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smtClean="0">
                <a:solidFill>
                  <a:srgbClr val="000000"/>
                </a:solidFill>
                <a:latin typeface="Arial" charset="0"/>
              </a:rPr>
              <a:t>Estimate roll, pitch and thrust trim values </a:t>
            </a:r>
            <a:endParaRPr lang="en-US" dirty="0" smtClean="0">
              <a:cs typeface="+mn-cs"/>
            </a:endParaRPr>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State, process and measurement input:</a:t>
            </a:r>
            <a:endParaRPr lang="en-US" dirty="0" smtClean="0"/>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p>
          <a:p>
            <a:pPr marL="0" indent="0" eaLnBrk="1" hangingPunct="1">
              <a:lnSpc>
                <a:spcPct val="95000"/>
              </a:lnSpc>
              <a:spcBef>
                <a:spcPct val="0"/>
              </a:spcBef>
              <a:buFontTx/>
              <a:buNone/>
              <a:defRPr/>
            </a:pPr>
            <a:endParaRPr lang="en-US" dirty="0" smtClean="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p>
          <a:p>
            <a:pPr marL="0" indent="0" eaLnBrk="1" hangingPunct="1">
              <a:lnSpc>
                <a:spcPct val="95000"/>
              </a:lnSpc>
              <a:spcBef>
                <a:spcPct val="0"/>
              </a:spcBef>
              <a:buFontTx/>
              <a:buNone/>
              <a:defRPr/>
            </a:pPr>
            <a:endParaRPr lang="en-US" dirty="0" smtClean="0">
              <a:cs typeface="+mn-cs"/>
            </a:endParaRPr>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System model: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284" y="2576919"/>
            <a:ext cx="4064000" cy="184691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1600" y="4740386"/>
            <a:ext cx="5191626" cy="244693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Control</a:t>
            </a:r>
          </a:p>
        </p:txBody>
      </p:sp>
      <p:sp>
        <p:nvSpPr>
          <p:cNvPr id="33794" name="Rectangle 2"/>
          <p:cNvSpPr>
            <a:spLocks noGrp="1" noChangeArrowheads="1"/>
          </p:cNvSpPr>
          <p:nvPr>
            <p:ph type="body" idx="1"/>
          </p:nvPr>
        </p:nvSpPr>
        <p:spPr>
          <a:xfrm>
            <a:off x="127000" y="1676400"/>
            <a:ext cx="9664701" cy="5513388"/>
          </a:xfrm>
        </p:spPr>
        <p:txBody>
          <a:bodyPr lIns="0" tIns="0" rIns="0" bIns="0"/>
          <a:lstStyle/>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Estimating and compensating for </a:t>
            </a:r>
            <a:r>
              <a:rPr lang="en-US" sz="2100" dirty="0">
                <a:solidFill>
                  <a:srgbClr val="000000"/>
                </a:solidFill>
                <a:latin typeface="Arial" charset="0"/>
              </a:rPr>
              <a:t>u</a:t>
            </a:r>
            <a:r>
              <a:rPr lang="en-US" sz="2100" dirty="0" smtClean="0">
                <a:solidFill>
                  <a:srgbClr val="000000"/>
                </a:solidFill>
                <a:latin typeface="Arial" charset="0"/>
              </a:rPr>
              <a:t>nmodeled </a:t>
            </a:r>
            <a:r>
              <a:rPr lang="en-US" sz="2100" dirty="0">
                <a:solidFill>
                  <a:srgbClr val="000000"/>
                </a:solidFill>
                <a:latin typeface="Arial" charset="0"/>
              </a:rPr>
              <a:t>a</a:t>
            </a:r>
            <a:r>
              <a:rPr lang="en-US" sz="2100" dirty="0" smtClean="0">
                <a:solidFill>
                  <a:srgbClr val="000000"/>
                </a:solidFill>
                <a:latin typeface="Arial" charset="0"/>
              </a:rPr>
              <a:t>erodynamic effects</a:t>
            </a:r>
            <a:endParaRPr lang="en-US" dirty="0" smtClean="0"/>
          </a:p>
        </p:txBody>
      </p:sp>
      <p:pic>
        <p:nvPicPr>
          <p:cNvPr id="2" name="Wind.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3300" y="2233863"/>
            <a:ext cx="8153400" cy="4572000"/>
          </a:xfrm>
          <a:prstGeom prst="rect">
            <a:avLst/>
          </a:prstGeom>
        </p:spPr>
      </p:pic>
    </p:spTree>
    <p:extLst>
      <p:ext uri="{BB962C8B-B14F-4D97-AF65-F5344CB8AC3E}">
        <p14:creationId xmlns:p14="http://schemas.microsoft.com/office/powerpoint/2010/main" val="19059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Safety</a:t>
            </a:r>
          </a:p>
        </p:txBody>
      </p:sp>
      <p:sp>
        <p:nvSpPr>
          <p:cNvPr id="35842" name="Rectangle 2"/>
          <p:cNvSpPr>
            <a:spLocks noGrp="1" noChangeArrowheads="1"/>
          </p:cNvSpPr>
          <p:nvPr>
            <p:ph type="body" idx="1"/>
          </p:nvPr>
        </p:nvSpPr>
        <p:spPr>
          <a:xfrm>
            <a:off x="136525" y="1311275"/>
            <a:ext cx="9655175" cy="5878513"/>
          </a:xfrm>
        </p:spPr>
        <p:txBody>
          <a:bodyPr lIns="0" tIns="0" rIns="0" bIns="0"/>
          <a:lstStyle/>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Safety is critical</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smtClean="0">
                <a:solidFill>
                  <a:srgbClr val="000000"/>
                </a:solidFill>
                <a:latin typeface="Arial" charset="0"/>
              </a:rPr>
              <a:t>No protection nets</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smtClean="0">
                <a:solidFill>
                  <a:srgbClr val="000000"/>
                </a:solidFill>
                <a:latin typeface="Arial" charset="0"/>
              </a:rPr>
              <a:t>No ground truth pose feedback</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smtClean="0">
                <a:solidFill>
                  <a:srgbClr val="000000"/>
                </a:solidFill>
                <a:latin typeface="Arial" charset="0"/>
              </a:rPr>
              <a:t>High power motors</a:t>
            </a:r>
            <a:endParaRPr lang="en-US" dirty="0" smtClean="0"/>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Safety controller</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smtClean="0">
                <a:solidFill>
                  <a:srgbClr val="000000"/>
                </a:solidFill>
                <a:latin typeface="Arial" charset="0"/>
              </a:rPr>
              <a:t>Finite state machine for seamless switching between position/velocity/manual mode</a:t>
            </a:r>
            <a:endParaRPr lang="en-US" dirty="0" smtClean="0"/>
          </a:p>
          <a:p>
            <a:pPr marL="0" indent="0" eaLnBrk="1" hangingPunct="1">
              <a:lnSpc>
                <a:spcPct val="95000"/>
              </a:lnSpc>
              <a:spcBef>
                <a:spcPct val="0"/>
              </a:spcBef>
              <a:buFontTx/>
              <a:buNone/>
              <a:defRPr/>
            </a:pPr>
            <a:r>
              <a:rPr lang="en-US" sz="2100" dirty="0" smtClean="0">
                <a:solidFill>
                  <a:srgbClr val="000000"/>
                </a:solidFill>
                <a:latin typeface="Arial" charset="0"/>
                <a:cs typeface="+mn-cs"/>
              </a:rPr>
              <a:t> </a:t>
            </a:r>
          </a:p>
        </p:txBody>
      </p:sp>
      <p:pic>
        <p:nvPicPr>
          <p:cNvPr id="358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962400"/>
            <a:ext cx="77851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Overview</a:t>
            </a:r>
          </a:p>
        </p:txBody>
      </p:sp>
      <p:sp>
        <p:nvSpPr>
          <p:cNvPr id="5122" name="Rectangle 2"/>
          <p:cNvSpPr>
            <a:spLocks noGrp="1" noChangeArrowheads="1"/>
          </p:cNvSpPr>
          <p:nvPr>
            <p:ph type="body" idx="1"/>
          </p:nvPr>
        </p:nvSpPr>
        <p:spPr>
          <a:xfrm>
            <a:off x="244475" y="1825625"/>
            <a:ext cx="9671050" cy="5492750"/>
          </a:xfrm>
        </p:spPr>
        <p:txBody>
          <a:bodyPr lIns="0" tIns="0" rIns="0" bIns="0"/>
          <a:lstStyle/>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Goal:</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dirty="0" smtClean="0">
                <a:solidFill>
                  <a:srgbClr val="000000"/>
                </a:solidFill>
                <a:latin typeface="Arial" charset="0"/>
              </a:rPr>
              <a:t>Autonomously navigate through complex 3D indoor/outdoor GPS-denied environments with aerial robots across multiple floors</a:t>
            </a:r>
            <a:endParaRPr lang="en-US" dirty="0" smtClean="0"/>
          </a:p>
          <a:p>
            <a:pPr marL="1257300" lvl="3" eaLnBrk="1" hangingPunct="1">
              <a:lnSpc>
                <a:spcPct val="95000"/>
              </a:lnSpc>
              <a:spcBef>
                <a:spcPct val="0"/>
              </a:spcBef>
              <a:buClr>
                <a:srgbClr val="000000"/>
              </a:buClr>
              <a:buFont typeface="Wingdings" charset="0"/>
              <a:buChar char="§"/>
              <a:defRPr/>
            </a:pPr>
            <a:r>
              <a:rPr lang="en-US" sz="2400" dirty="0" smtClean="0">
                <a:solidFill>
                  <a:srgbClr val="000000"/>
                </a:solidFill>
                <a:latin typeface="Arial" charset="0"/>
              </a:rPr>
              <a:t>Localization, mapping, planning, control, exploration</a:t>
            </a:r>
            <a:endParaRPr lang="en-US" dirty="0" smtClean="0"/>
          </a:p>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Applications:</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dirty="0" smtClean="0">
                <a:solidFill>
                  <a:srgbClr val="000000"/>
                </a:solidFill>
                <a:latin typeface="Arial" charset="0"/>
              </a:rPr>
              <a:t>Surveillance, search and rescue</a:t>
            </a:r>
            <a:endParaRPr lang="en-US" dirty="0" smtClean="0"/>
          </a:p>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Key contributions:</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dirty="0" smtClean="0">
                <a:solidFill>
                  <a:srgbClr val="000000"/>
                </a:solidFill>
                <a:latin typeface="Arial" charset="0"/>
              </a:rPr>
              <a:t>Autonomy</a:t>
            </a:r>
            <a:endParaRPr lang="en-US" dirty="0" smtClean="0"/>
          </a:p>
          <a:p>
            <a:pPr marL="1257300" lvl="3" eaLnBrk="1" hangingPunct="1">
              <a:lnSpc>
                <a:spcPct val="95000"/>
              </a:lnSpc>
              <a:spcBef>
                <a:spcPct val="0"/>
              </a:spcBef>
              <a:buClr>
                <a:srgbClr val="000000"/>
              </a:buClr>
              <a:buFont typeface="Wingdings" charset="0"/>
              <a:buChar char="§"/>
              <a:defRPr/>
            </a:pPr>
            <a:r>
              <a:rPr lang="en-US" sz="2400" dirty="0" smtClean="0">
                <a:solidFill>
                  <a:srgbClr val="000000"/>
                </a:solidFill>
                <a:latin typeface="Arial" charset="0"/>
              </a:rPr>
              <a:t>Operates in unknown multi-floor environments </a:t>
            </a:r>
            <a:endParaRPr lang="en-US" dirty="0" smtClean="0"/>
          </a:p>
          <a:p>
            <a:pPr marL="1257300" lvl="3" eaLnBrk="1" hangingPunct="1">
              <a:lnSpc>
                <a:spcPct val="95000"/>
              </a:lnSpc>
              <a:spcBef>
                <a:spcPct val="0"/>
              </a:spcBef>
              <a:buClr>
                <a:srgbClr val="000000"/>
              </a:buClr>
              <a:buFont typeface="Wingdings" charset="0"/>
              <a:buChar char="§"/>
              <a:defRPr/>
            </a:pPr>
            <a:r>
              <a:rPr lang="en-US" sz="2400" dirty="0" smtClean="0">
                <a:solidFill>
                  <a:srgbClr val="000000"/>
                </a:solidFill>
                <a:latin typeface="Arial" charset="0"/>
              </a:rPr>
              <a:t>All processing onboard, no external infrastructure required</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dirty="0" smtClean="0">
                <a:solidFill>
                  <a:srgbClr val="000000"/>
                </a:solidFill>
                <a:latin typeface="Arial" charset="0"/>
              </a:rPr>
              <a:t>Aerial robot</a:t>
            </a:r>
            <a:endParaRPr lang="en-US" dirty="0" smtClean="0"/>
          </a:p>
          <a:p>
            <a:pPr marL="1257300" lvl="3" eaLnBrk="1" hangingPunct="1">
              <a:lnSpc>
                <a:spcPct val="95000"/>
              </a:lnSpc>
              <a:spcBef>
                <a:spcPct val="0"/>
              </a:spcBef>
              <a:buClr>
                <a:srgbClr val="000000"/>
              </a:buClr>
              <a:buFont typeface="Wingdings" charset="0"/>
              <a:buChar char="§"/>
              <a:defRPr/>
            </a:pPr>
            <a:r>
              <a:rPr lang="en-US" sz="2400" dirty="0" smtClean="0">
                <a:solidFill>
                  <a:srgbClr val="000000"/>
                </a:solidFill>
                <a:latin typeface="Arial" charset="0"/>
              </a:rPr>
              <a:t>Stable control in different environments</a:t>
            </a:r>
            <a:endParaRPr lang="en-US" dirty="0" smtClean="0"/>
          </a:p>
          <a:p>
            <a:pPr marL="1257300" lvl="3" eaLnBrk="1" hangingPunct="1">
              <a:lnSpc>
                <a:spcPct val="95000"/>
              </a:lnSpc>
              <a:spcBef>
                <a:spcPct val="0"/>
              </a:spcBef>
              <a:buClr>
                <a:srgbClr val="000000"/>
              </a:buClr>
              <a:buFont typeface="Wingdings" charset="0"/>
              <a:buChar char="§"/>
              <a:defRPr/>
            </a:pPr>
            <a:r>
              <a:rPr lang="en-US" sz="2400" dirty="0" smtClean="0">
                <a:solidFill>
                  <a:srgbClr val="000000"/>
                </a:solidFill>
                <a:latin typeface="Arial" charset="0"/>
              </a:rPr>
              <a:t>Compensates for aerodynamic effects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Results - Pose Estimation</a:t>
            </a:r>
          </a:p>
        </p:txBody>
      </p:sp>
      <p:sp>
        <p:nvSpPr>
          <p:cNvPr id="37891" name="Rectangle 3"/>
          <p:cNvSpPr>
            <a:spLocks noGrp="1" noChangeArrowheads="1"/>
          </p:cNvSpPr>
          <p:nvPr>
            <p:ph type="body" sz="half" idx="2"/>
          </p:nvPr>
        </p:nvSpPr>
        <p:spPr>
          <a:xfrm>
            <a:off x="5327650" y="2032000"/>
            <a:ext cx="4532313" cy="5232400"/>
          </a:xfrm>
        </p:spPr>
        <p:txBody>
          <a:bodyPr lIns="0" tIns="0" rIns="0" bIns="0"/>
          <a:lstStyle/>
          <a:p>
            <a:pPr marL="0" indent="0" eaLnBrk="1" hangingPunct="1">
              <a:lnSpc>
                <a:spcPct val="95000"/>
              </a:lnSpc>
              <a:spcBef>
                <a:spcPct val="0"/>
              </a:spcBef>
              <a:buFontTx/>
              <a:buNone/>
              <a:defRPr/>
            </a:pPr>
            <a:r>
              <a:rPr lang="en-US" sz="2100" smtClean="0">
                <a:solidFill>
                  <a:srgbClr val="000000"/>
                </a:solidFill>
                <a:latin typeface="Arial" charset="0"/>
                <a:cs typeface="+mn-cs"/>
              </a:rPr>
              <a:t>Standard Deviation:</a:t>
            </a:r>
            <a:endParaRPr lang="en-US" smtClean="0">
              <a:cs typeface="+mn-cs"/>
            </a:endParaRPr>
          </a:p>
          <a:p>
            <a:pPr marL="457200" lvl="1" indent="-342900" eaLnBrk="1" hangingPunct="1">
              <a:lnSpc>
                <a:spcPct val="95000"/>
              </a:lnSpc>
              <a:spcBef>
                <a:spcPct val="0"/>
              </a:spcBef>
              <a:buClr>
                <a:srgbClr val="000000"/>
              </a:buClr>
              <a:buFontTx/>
              <a:buChar char="•"/>
              <a:defRPr/>
            </a:pPr>
            <a:r>
              <a:rPr lang="en-US" sz="2100" smtClean="0">
                <a:solidFill>
                  <a:srgbClr val="000000"/>
                </a:solidFill>
                <a:latin typeface="Arial" charset="0"/>
              </a:rPr>
              <a:t>x: 2.47 cm</a:t>
            </a:r>
            <a:endParaRPr lang="en-US" smtClean="0"/>
          </a:p>
          <a:p>
            <a:pPr marL="457200" lvl="1" indent="-342900" eaLnBrk="1" hangingPunct="1">
              <a:lnSpc>
                <a:spcPct val="95000"/>
              </a:lnSpc>
              <a:spcBef>
                <a:spcPct val="0"/>
              </a:spcBef>
              <a:buClr>
                <a:srgbClr val="000000"/>
              </a:buClr>
              <a:buFontTx/>
              <a:buChar char="•"/>
              <a:defRPr/>
            </a:pPr>
            <a:r>
              <a:rPr lang="en-US" sz="2100" smtClean="0">
                <a:solidFill>
                  <a:srgbClr val="000000"/>
                </a:solidFill>
                <a:latin typeface="Arial" charset="0"/>
              </a:rPr>
              <a:t>y: 3.23 cm</a:t>
            </a:r>
            <a:endParaRPr lang="en-US" smtClean="0"/>
          </a:p>
          <a:p>
            <a:pPr marL="457200" lvl="1" indent="-342900" eaLnBrk="1" hangingPunct="1">
              <a:lnSpc>
                <a:spcPct val="95000"/>
              </a:lnSpc>
              <a:spcBef>
                <a:spcPct val="0"/>
              </a:spcBef>
              <a:buClr>
                <a:srgbClr val="000000"/>
              </a:buClr>
              <a:buFontTx/>
              <a:buChar char="•"/>
              <a:defRPr/>
            </a:pPr>
            <a:r>
              <a:rPr lang="en-US" sz="2100" smtClean="0">
                <a:solidFill>
                  <a:srgbClr val="000000"/>
                </a:solidFill>
                <a:latin typeface="Arial" charset="0"/>
              </a:rPr>
              <a:t>z: 0.70 cm</a:t>
            </a:r>
            <a:endParaRPr lang="en-US" smtClean="0"/>
          </a:p>
          <a:p>
            <a:pPr marL="457200" lvl="1" indent="-342900" eaLnBrk="1" hangingPunct="1">
              <a:lnSpc>
                <a:spcPct val="95000"/>
              </a:lnSpc>
              <a:spcBef>
                <a:spcPct val="0"/>
              </a:spcBef>
              <a:buClr>
                <a:srgbClr val="000000"/>
              </a:buClr>
              <a:buFontTx/>
              <a:buChar char="•"/>
              <a:defRPr/>
            </a:pPr>
            <a:r>
              <a:rPr lang="en-US" sz="2100" smtClean="0">
                <a:solidFill>
                  <a:srgbClr val="000000"/>
                </a:solidFill>
                <a:latin typeface="Arial" charset="0"/>
              </a:rPr>
              <a:t>yaw: 0.55 degree</a:t>
            </a:r>
          </a:p>
        </p:txBody>
      </p:sp>
      <p:pic>
        <p:nvPicPr>
          <p:cNvPr id="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930400"/>
            <a:ext cx="4211638"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724400"/>
            <a:ext cx="3989388"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5200" y="3810000"/>
            <a:ext cx="525145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 Box 8"/>
          <p:cNvSpPr txBox="1">
            <a:spLocks noChangeArrowheads="1"/>
          </p:cNvSpPr>
          <p:nvPr/>
        </p:nvSpPr>
        <p:spPr bwMode="auto">
          <a:xfrm>
            <a:off x="450850" y="1320800"/>
            <a:ext cx="59848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lvl="1">
              <a:lnSpc>
                <a:spcPct val="95000"/>
              </a:lnSpc>
              <a:buClr>
                <a:srgbClr val="000000"/>
              </a:buClr>
              <a:buSzPct val="100000"/>
              <a:buFontTx/>
              <a:buChar char="•"/>
              <a:defRPr/>
            </a:pPr>
            <a:r>
              <a:rPr lang="en-US" sz="2100" smtClean="0">
                <a:solidFill>
                  <a:srgbClr val="000000"/>
                </a:solidFill>
                <a:latin typeface="Arial" charset="0"/>
                <a:cs typeface="+mn-cs"/>
              </a:rPr>
              <a:t>Ground truth reference from Vicon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Results - Hover Performance</a:t>
            </a:r>
          </a:p>
        </p:txBody>
      </p:sp>
      <p:sp>
        <p:nvSpPr>
          <p:cNvPr id="39939" name="Rectangle 3"/>
          <p:cNvSpPr>
            <a:spLocks noGrp="1" noChangeArrowheads="1"/>
          </p:cNvSpPr>
          <p:nvPr>
            <p:ph type="body" sz="half" idx="2"/>
          </p:nvPr>
        </p:nvSpPr>
        <p:spPr>
          <a:xfrm>
            <a:off x="5327650" y="2336800"/>
            <a:ext cx="4511675" cy="4921250"/>
          </a:xfrm>
        </p:spPr>
        <p:txBody>
          <a:bodyPr lIns="0" tIns="0" rIns="0" bIns="0"/>
          <a:lstStyle/>
          <a:p>
            <a:pPr marL="0" indent="0" eaLnBrk="1" hangingPunct="1">
              <a:lnSpc>
                <a:spcPct val="95000"/>
              </a:lnSpc>
              <a:spcBef>
                <a:spcPct val="0"/>
              </a:spcBef>
              <a:buFontTx/>
              <a:buNone/>
              <a:defRPr/>
            </a:pPr>
            <a:r>
              <a:rPr lang="en-US" sz="2100" smtClean="0">
                <a:solidFill>
                  <a:srgbClr val="000000"/>
                </a:solidFill>
                <a:latin typeface="Arial" charset="0"/>
                <a:cs typeface="+mn-cs"/>
              </a:rPr>
              <a:t>Standard Deviation:</a:t>
            </a:r>
            <a:endParaRPr lang="en-US" smtClean="0">
              <a:cs typeface="+mn-cs"/>
            </a:endParaRPr>
          </a:p>
          <a:p>
            <a:pPr marL="457200" lvl="1" indent="-342900" eaLnBrk="1" hangingPunct="1">
              <a:lnSpc>
                <a:spcPct val="95000"/>
              </a:lnSpc>
              <a:spcBef>
                <a:spcPct val="0"/>
              </a:spcBef>
              <a:buClr>
                <a:srgbClr val="000000"/>
              </a:buClr>
              <a:buFontTx/>
              <a:buChar char="•"/>
              <a:defRPr/>
            </a:pPr>
            <a:r>
              <a:rPr lang="en-US" sz="2100" smtClean="0">
                <a:solidFill>
                  <a:srgbClr val="000000"/>
                </a:solidFill>
                <a:latin typeface="Arial" charset="0"/>
              </a:rPr>
              <a:t>x: 4.42 cm</a:t>
            </a:r>
            <a:endParaRPr lang="en-US" smtClean="0"/>
          </a:p>
          <a:p>
            <a:pPr marL="457200" lvl="1" indent="-342900" eaLnBrk="1" hangingPunct="1">
              <a:lnSpc>
                <a:spcPct val="95000"/>
              </a:lnSpc>
              <a:spcBef>
                <a:spcPct val="0"/>
              </a:spcBef>
              <a:buClr>
                <a:srgbClr val="000000"/>
              </a:buClr>
              <a:buFontTx/>
              <a:buChar char="•"/>
              <a:defRPr/>
            </a:pPr>
            <a:r>
              <a:rPr lang="en-US" sz="2100" smtClean="0">
                <a:solidFill>
                  <a:srgbClr val="000000"/>
                </a:solidFill>
                <a:latin typeface="Arial" charset="0"/>
              </a:rPr>
              <a:t>y: 2.79 cm</a:t>
            </a:r>
            <a:endParaRPr lang="en-US" smtClean="0"/>
          </a:p>
          <a:p>
            <a:pPr marL="457200" lvl="1" indent="-342900" eaLnBrk="1" hangingPunct="1">
              <a:lnSpc>
                <a:spcPct val="95000"/>
              </a:lnSpc>
              <a:spcBef>
                <a:spcPct val="0"/>
              </a:spcBef>
              <a:buClr>
                <a:srgbClr val="000000"/>
              </a:buClr>
              <a:buFontTx/>
              <a:buChar char="•"/>
              <a:defRPr/>
            </a:pPr>
            <a:r>
              <a:rPr lang="en-US" sz="2100" smtClean="0">
                <a:solidFill>
                  <a:srgbClr val="000000"/>
                </a:solidFill>
                <a:latin typeface="Arial" charset="0"/>
              </a:rPr>
              <a:t>z: 1.76 cm</a:t>
            </a:r>
          </a:p>
        </p:txBody>
      </p:sp>
      <p:pic>
        <p:nvPicPr>
          <p:cNvPr id="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44800"/>
            <a:ext cx="4886325"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0" y="3759200"/>
            <a:ext cx="442912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 Box 7"/>
          <p:cNvSpPr txBox="1">
            <a:spLocks noChangeArrowheads="1"/>
          </p:cNvSpPr>
          <p:nvPr/>
        </p:nvSpPr>
        <p:spPr bwMode="auto">
          <a:xfrm>
            <a:off x="439738" y="1625600"/>
            <a:ext cx="83439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lvl="1">
              <a:lnSpc>
                <a:spcPct val="95000"/>
              </a:lnSpc>
              <a:buClr>
                <a:srgbClr val="000000"/>
              </a:buClr>
              <a:buSzPct val="100000"/>
              <a:buFontTx/>
              <a:buChar char="•"/>
              <a:defRPr/>
            </a:pPr>
            <a:r>
              <a:rPr lang="en-US" sz="2100" smtClean="0">
                <a:solidFill>
                  <a:srgbClr val="000000"/>
                </a:solidFill>
                <a:latin typeface="Arial" charset="0"/>
                <a:cs typeface="+mn-cs"/>
              </a:rPr>
              <a:t>Feedback control using onboard pose and velocity estimation</a:t>
            </a:r>
            <a:endParaRPr lang="en-US" smtClean="0">
              <a:cs typeface="+mn-cs"/>
            </a:endParaRPr>
          </a:p>
          <a:p>
            <a:pPr lvl="1">
              <a:lnSpc>
                <a:spcPct val="95000"/>
              </a:lnSpc>
              <a:buClr>
                <a:srgbClr val="000000"/>
              </a:buClr>
              <a:buSzPct val="100000"/>
              <a:buFontTx/>
              <a:buChar char="•"/>
              <a:defRPr/>
            </a:pPr>
            <a:r>
              <a:rPr lang="en-US" sz="2100" smtClean="0">
                <a:solidFill>
                  <a:srgbClr val="000000"/>
                </a:solidFill>
                <a:latin typeface="Arial" charset="0"/>
                <a:cs typeface="+mn-cs"/>
              </a:rPr>
              <a:t>Ground truth reference from Vicon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Results - CPU Usage</a:t>
            </a:r>
          </a:p>
        </p:txBody>
      </p:sp>
      <p:pic>
        <p:nvPicPr>
          <p:cNvPr id="4198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235200"/>
            <a:ext cx="651510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ph type="body" idx="1"/>
          </p:nvPr>
        </p:nvSpPr>
        <p:spPr>
          <a:xfrm>
            <a:off x="349250" y="1460500"/>
            <a:ext cx="9661525" cy="1411288"/>
          </a:xfrm>
        </p:spPr>
        <p:txBody>
          <a:bodyPr lIns="0" tIns="0" rIns="0" bIns="0"/>
          <a:lstStyle/>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All computations (estimation, planning, control) running onboard </a:t>
            </a:r>
            <a:endParaRPr lang="en-US" dirty="0" smtClean="0"/>
          </a:p>
          <a:p>
            <a:pPr marL="0" indent="0" eaLnBrk="1" hangingPunct="1">
              <a:lnSpc>
                <a:spcPct val="95000"/>
              </a:lnSpc>
              <a:spcBef>
                <a:spcPct val="0"/>
              </a:spcBef>
              <a:buFontTx/>
              <a:buNone/>
              <a:defRPr/>
            </a:pPr>
            <a:r>
              <a:rPr lang="en-US" sz="27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7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endParaRPr lang="en-US" sz="2700" u="sng" dirty="0" smtClean="0">
              <a:solidFill>
                <a:srgbClr val="0000FF"/>
              </a:solidFill>
              <a:latin typeface="Arial" charset="0"/>
              <a:cs typeface="+mn-cs"/>
              <a:hlinkClick r:id="rId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dirty="0" smtClean="0">
                <a:solidFill>
                  <a:srgbClr val="000000"/>
                </a:solidFill>
                <a:latin typeface="Arial" charset="0"/>
                <a:cs typeface="+mj-cs"/>
              </a:rPr>
              <a:t>Results – Multi-floor Indoor Experiment</a:t>
            </a:r>
          </a:p>
        </p:txBody>
      </p:sp>
      <p:sp>
        <p:nvSpPr>
          <p:cNvPr id="44034" name="Rectangle 2"/>
          <p:cNvSpPr>
            <a:spLocks noGrp="1" noChangeArrowheads="1"/>
          </p:cNvSpPr>
          <p:nvPr>
            <p:ph type="body" idx="1"/>
          </p:nvPr>
        </p:nvSpPr>
        <p:spPr>
          <a:xfrm>
            <a:off x="146050" y="1320800"/>
            <a:ext cx="9644063" cy="5867400"/>
          </a:xfrm>
        </p:spPr>
        <p:txBody>
          <a:bodyPr lIns="0" tIns="0" rIns="0" bIns="0"/>
          <a:lstStyle/>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All computations (estimation, planning, control) running onboard </a:t>
            </a:r>
            <a:endParaRPr lang="en-US" dirty="0" smtClean="0"/>
          </a:p>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Software developed in </a:t>
            </a:r>
            <a:r>
              <a:rPr lang="en-US" sz="2400" dirty="0" err="1" smtClean="0">
                <a:solidFill>
                  <a:srgbClr val="000000"/>
                </a:solidFill>
                <a:latin typeface="Arial" charset="0"/>
              </a:rPr>
              <a:t>c++</a:t>
            </a:r>
            <a:r>
              <a:rPr lang="en-US" sz="2400" dirty="0" smtClean="0">
                <a:solidFill>
                  <a:srgbClr val="000000"/>
                </a:solidFill>
                <a:latin typeface="Arial" charset="0"/>
              </a:rPr>
              <a:t> under Linux using ROS as middleware</a:t>
            </a:r>
            <a:endParaRPr lang="en-US" dirty="0" smtClean="0"/>
          </a:p>
          <a:p>
            <a:pPr marL="0" indent="0" eaLnBrk="1" hangingPunct="1">
              <a:lnSpc>
                <a:spcPct val="95000"/>
              </a:lnSpc>
              <a:spcBef>
                <a:spcPct val="0"/>
              </a:spcBef>
              <a:buFontTx/>
              <a:buNone/>
              <a:defRPr/>
            </a:pPr>
            <a:r>
              <a:rPr lang="en-US" sz="27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7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endParaRPr lang="en-US" sz="2700" u="sng" dirty="0" smtClean="0">
              <a:solidFill>
                <a:srgbClr val="0000FF"/>
              </a:solidFill>
              <a:latin typeface="Arial" charset="0"/>
              <a:cs typeface="+mn-cs"/>
              <a:hlinkClick r:id="rId5"/>
            </a:endParaRPr>
          </a:p>
        </p:txBody>
      </p:sp>
      <p:pic>
        <p:nvPicPr>
          <p:cNvPr id="2" name="Result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8000" y="2129037"/>
            <a:ext cx="9034744" cy="5066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7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Conclusions</a:t>
            </a:r>
          </a:p>
        </p:txBody>
      </p:sp>
      <p:sp>
        <p:nvSpPr>
          <p:cNvPr id="46082" name="Rectangle 2"/>
          <p:cNvSpPr>
            <a:spLocks noGrp="1" noChangeArrowheads="1"/>
          </p:cNvSpPr>
          <p:nvPr>
            <p:ph type="body" idx="1"/>
          </p:nvPr>
        </p:nvSpPr>
        <p:spPr>
          <a:xfrm>
            <a:off x="247650" y="1828800"/>
            <a:ext cx="9664700" cy="5486400"/>
          </a:xfrm>
        </p:spPr>
        <p:txBody>
          <a:bodyPr lIns="0" tIns="0" rIns="0" bIns="0"/>
          <a:lstStyle/>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Autonomous </a:t>
            </a:r>
            <a:r>
              <a:rPr lang="en-US" sz="2100" dirty="0" err="1" smtClean="0">
                <a:solidFill>
                  <a:srgbClr val="000000"/>
                </a:solidFill>
                <a:latin typeface="Arial" charset="0"/>
              </a:rPr>
              <a:t>quadrotor</a:t>
            </a:r>
            <a:r>
              <a:rPr lang="en-US" sz="2100" dirty="0" smtClean="0">
                <a:solidFill>
                  <a:srgbClr val="000000"/>
                </a:solidFill>
                <a:latin typeface="Arial" charset="0"/>
              </a:rPr>
              <a:t> aerial robot</a:t>
            </a:r>
            <a:endParaRPr lang="en-US" dirty="0" smtClean="0"/>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Operates in GPS-denied multi-floor unknown indoor environments</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smtClean="0">
                <a:solidFill>
                  <a:srgbClr val="000000"/>
                </a:solidFill>
                <a:latin typeface="Arial" charset="0"/>
              </a:rPr>
              <a:t>Pose and velocity estimation at 100Hz with low latency</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smtClean="0">
                <a:solidFill>
                  <a:srgbClr val="000000"/>
                </a:solidFill>
                <a:latin typeface="Arial" charset="0"/>
              </a:rPr>
              <a:t>SLAM with vision based loop closure</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2100" dirty="0" smtClean="0">
                <a:solidFill>
                  <a:srgbClr val="000000"/>
                </a:solidFill>
                <a:latin typeface="Arial" charset="0"/>
              </a:rPr>
              <a:t>Controller with external disturbance compensation</a:t>
            </a:r>
            <a:endParaRPr lang="en-US" dirty="0" smtClean="0"/>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All computations onboard, no external infrastructure required</a:t>
            </a:r>
          </a:p>
        </p:txBody>
      </p:sp>
      <p:pic>
        <p:nvPicPr>
          <p:cNvPr id="460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4267200"/>
            <a:ext cx="3744913"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2336800" y="4267200"/>
            <a:ext cx="6838950" cy="2608263"/>
            <a:chOff x="2336800" y="4267200"/>
            <a:chExt cx="6838950" cy="2608263"/>
          </a:xfrm>
        </p:grpSpPr>
        <p:pic>
          <p:nvPicPr>
            <p:cNvPr id="4608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0" y="4267200"/>
              <a:ext cx="358775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600" y="5283200"/>
              <a:ext cx="838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4673600"/>
              <a:ext cx="17780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6800" y="4572000"/>
              <a:ext cx="6397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Ongoing and Future Works</a:t>
            </a:r>
          </a:p>
        </p:txBody>
      </p:sp>
      <p:sp>
        <p:nvSpPr>
          <p:cNvPr id="48130" name="Rectangle 2"/>
          <p:cNvSpPr>
            <a:spLocks noGrp="1" noChangeArrowheads="1"/>
          </p:cNvSpPr>
          <p:nvPr>
            <p:ph type="body" idx="1"/>
          </p:nvPr>
        </p:nvSpPr>
        <p:spPr>
          <a:xfrm>
            <a:off x="247650" y="1828800"/>
            <a:ext cx="9664700" cy="5486400"/>
          </a:xfrm>
        </p:spPr>
        <p:txBody>
          <a:bodyPr lIns="0" tIns="0" rIns="0" bIns="0"/>
          <a:lstStyle/>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Autonomous 3D exploration (IROS2011, Submitted)</a:t>
            </a:r>
            <a:endParaRPr lang="en-US" dirty="0" smtClean="0"/>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Indoor/outdoor operations with laser and/or GPS</a:t>
            </a:r>
            <a:endParaRPr lang="en-US" dirty="0" smtClean="0"/>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Multi-robot cooperative exploration</a:t>
            </a:r>
          </a:p>
        </p:txBody>
      </p:sp>
      <p:pic>
        <p:nvPicPr>
          <p:cNvPr id="2" name="IROS2011_Multi-floor_only.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6416" y="2895600"/>
            <a:ext cx="7597648" cy="42736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5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Overview</a:t>
            </a:r>
          </a:p>
        </p:txBody>
      </p:sp>
      <p:sp>
        <p:nvSpPr>
          <p:cNvPr id="7170" name="Rectangle 2"/>
          <p:cNvSpPr>
            <a:spLocks noGrp="1" noChangeArrowheads="1"/>
          </p:cNvSpPr>
          <p:nvPr>
            <p:ph type="body" sz="half" idx="1"/>
          </p:nvPr>
        </p:nvSpPr>
        <p:spPr>
          <a:xfrm>
            <a:off x="230188" y="1828800"/>
            <a:ext cx="4316412" cy="5476875"/>
          </a:xfrm>
        </p:spPr>
        <p:txBody>
          <a:bodyPr lIns="0" tIns="0" rIns="0" bIns="0"/>
          <a:lstStyle/>
          <a:p>
            <a:pPr marL="457200" lvl="1" indent="-342900" eaLnBrk="1" hangingPunct="1">
              <a:lnSpc>
                <a:spcPct val="95000"/>
              </a:lnSpc>
              <a:spcBef>
                <a:spcPct val="0"/>
              </a:spcBef>
              <a:buClr>
                <a:srgbClr val="000000"/>
              </a:buClr>
              <a:buFontTx/>
              <a:buChar char="•"/>
              <a:defRPr/>
            </a:pPr>
            <a:r>
              <a:rPr lang="en-US" sz="1900" dirty="0" smtClean="0">
                <a:solidFill>
                  <a:srgbClr val="000000"/>
                </a:solidFill>
                <a:latin typeface="Arial" charset="0"/>
              </a:rPr>
              <a:t>Pelican </a:t>
            </a:r>
            <a:r>
              <a:rPr lang="en-US" sz="1900" dirty="0" err="1">
                <a:solidFill>
                  <a:srgbClr val="000000"/>
                </a:solidFill>
                <a:latin typeface="Arial" charset="0"/>
              </a:rPr>
              <a:t>q</a:t>
            </a:r>
            <a:r>
              <a:rPr lang="en-US" sz="1900" dirty="0" err="1" smtClean="0">
                <a:solidFill>
                  <a:srgbClr val="000000"/>
                </a:solidFill>
                <a:latin typeface="Arial" charset="0"/>
              </a:rPr>
              <a:t>uadrotor</a:t>
            </a:r>
            <a:r>
              <a:rPr lang="en-US" sz="1900" dirty="0" smtClean="0">
                <a:solidFill>
                  <a:srgbClr val="000000"/>
                </a:solidFill>
                <a:latin typeface="Arial" charset="0"/>
              </a:rPr>
              <a:t>, Ascending Technologies</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~750g payload</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~10min flight </a:t>
            </a:r>
            <a:r>
              <a:rPr lang="en-US" sz="1900" dirty="0">
                <a:solidFill>
                  <a:srgbClr val="000000"/>
                </a:solidFill>
                <a:latin typeface="Arial" charset="0"/>
              </a:rPr>
              <a:t>t</a:t>
            </a:r>
            <a:r>
              <a:rPr lang="en-US" sz="1900" dirty="0" smtClean="0">
                <a:solidFill>
                  <a:srgbClr val="000000"/>
                </a:solidFill>
                <a:latin typeface="Arial" charset="0"/>
              </a:rPr>
              <a:t>ime</a:t>
            </a:r>
            <a:endParaRPr lang="en-US" dirty="0" smtClean="0"/>
          </a:p>
          <a:p>
            <a:pPr marL="457200" lvl="1" indent="-342900" eaLnBrk="1" hangingPunct="1">
              <a:lnSpc>
                <a:spcPct val="95000"/>
              </a:lnSpc>
              <a:spcBef>
                <a:spcPct val="0"/>
              </a:spcBef>
              <a:buClr>
                <a:srgbClr val="000000"/>
              </a:buClr>
              <a:buFontTx/>
              <a:buChar char="•"/>
              <a:defRPr/>
            </a:pPr>
            <a:r>
              <a:rPr lang="en-US" sz="1900" dirty="0" smtClean="0">
                <a:solidFill>
                  <a:srgbClr val="000000"/>
                </a:solidFill>
                <a:latin typeface="Arial" charset="0"/>
              </a:rPr>
              <a:t>Sensing</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IMU</a:t>
            </a:r>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Hokuyo UTM-30LX laser </a:t>
            </a:r>
            <a:r>
              <a:rPr lang="en-US" sz="1900" dirty="0">
                <a:solidFill>
                  <a:srgbClr val="000000"/>
                </a:solidFill>
                <a:latin typeface="Arial" charset="0"/>
              </a:rPr>
              <a:t>s</a:t>
            </a:r>
            <a:r>
              <a:rPr lang="en-US" sz="1900" dirty="0" smtClean="0">
                <a:solidFill>
                  <a:srgbClr val="000000"/>
                </a:solidFill>
                <a:latin typeface="Arial" charset="0"/>
              </a:rPr>
              <a:t>canner </a:t>
            </a:r>
          </a:p>
          <a:p>
            <a:pPr marL="857250" lvl="2" indent="-285750" eaLnBrk="1" hangingPunct="1">
              <a:lnSpc>
                <a:spcPct val="95000"/>
              </a:lnSpc>
              <a:spcBef>
                <a:spcPct val="0"/>
              </a:spcBef>
              <a:buClr>
                <a:srgbClr val="000000"/>
              </a:buClr>
              <a:buSzPct val="80000"/>
              <a:buFont typeface="Courier New" charset="0"/>
              <a:buChar char="o"/>
              <a:defRPr/>
            </a:pPr>
            <a:r>
              <a:rPr lang="en-US" sz="1900" dirty="0" err="1" smtClean="0">
                <a:solidFill>
                  <a:srgbClr val="000000"/>
                </a:solidFill>
                <a:latin typeface="Arial" charset="0"/>
              </a:rPr>
              <a:t>uEye</a:t>
            </a:r>
            <a:r>
              <a:rPr lang="en-US" sz="1900" dirty="0" smtClean="0">
                <a:solidFill>
                  <a:srgbClr val="000000"/>
                </a:solidFill>
                <a:latin typeface="Arial" charset="0"/>
              </a:rPr>
              <a:t> </a:t>
            </a:r>
            <a:r>
              <a:rPr lang="en-US" sz="1900" dirty="0">
                <a:solidFill>
                  <a:srgbClr val="000000"/>
                </a:solidFill>
                <a:latin typeface="Arial" charset="0"/>
              </a:rPr>
              <a:t>monocular </a:t>
            </a:r>
            <a:r>
              <a:rPr lang="en-US" sz="1900" dirty="0" err="1">
                <a:solidFill>
                  <a:srgbClr val="000000"/>
                </a:solidFill>
                <a:latin typeface="Arial" charset="0"/>
              </a:rPr>
              <a:t>grayscale</a:t>
            </a:r>
            <a:r>
              <a:rPr lang="en-US" sz="1900" dirty="0">
                <a:solidFill>
                  <a:srgbClr val="000000"/>
                </a:solidFill>
                <a:latin typeface="Arial" charset="0"/>
              </a:rPr>
              <a:t> </a:t>
            </a:r>
            <a:r>
              <a:rPr lang="en-US" sz="1900" dirty="0" smtClean="0">
                <a:solidFill>
                  <a:srgbClr val="000000"/>
                </a:solidFill>
                <a:latin typeface="Arial" charset="0"/>
              </a:rPr>
              <a:t>camera</a:t>
            </a:r>
          </a:p>
          <a:p>
            <a:pPr marL="857250" lvl="2" indent="-285750" eaLnBrk="1" hangingPunct="1">
              <a:lnSpc>
                <a:spcPct val="95000"/>
              </a:lnSpc>
              <a:spcBef>
                <a:spcPct val="0"/>
              </a:spcBef>
              <a:buClr>
                <a:srgbClr val="000000"/>
              </a:buClr>
              <a:buSzPct val="80000"/>
              <a:buFont typeface="Courier New" charset="0"/>
              <a:buChar char="o"/>
              <a:defRPr/>
            </a:pPr>
            <a:r>
              <a:rPr lang="en-US" sz="1900" dirty="0">
                <a:solidFill>
                  <a:srgbClr val="000000"/>
                </a:solidFill>
                <a:latin typeface="Arial" charset="0"/>
              </a:rPr>
              <a:t>Deflective mirrors</a:t>
            </a:r>
          </a:p>
          <a:p>
            <a:pPr marL="457200" lvl="1" indent="-342900" eaLnBrk="1" hangingPunct="1">
              <a:lnSpc>
                <a:spcPct val="95000"/>
              </a:lnSpc>
              <a:spcBef>
                <a:spcPct val="0"/>
              </a:spcBef>
              <a:buClr>
                <a:srgbClr val="000000"/>
              </a:buClr>
              <a:buFontTx/>
              <a:buChar char="•"/>
              <a:defRPr/>
            </a:pPr>
            <a:r>
              <a:rPr lang="en-US" sz="1900" dirty="0" smtClean="0">
                <a:solidFill>
                  <a:srgbClr val="000000"/>
                </a:solidFill>
                <a:latin typeface="Arial" charset="0"/>
              </a:rPr>
              <a:t>Computation</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FF0000"/>
                </a:solidFill>
                <a:latin typeface="Arial" charset="0"/>
              </a:rPr>
              <a:t>Intel Atom 1.6GHz CPU</a:t>
            </a:r>
            <a:endParaRPr lang="en-US" dirty="0" smtClean="0">
              <a:solidFill>
                <a:srgbClr val="FF0000"/>
              </a:solidFill>
            </a:endParaRPr>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FF0000"/>
                </a:solidFill>
                <a:latin typeface="Arial" charset="0"/>
              </a:rPr>
              <a:t>1GB RAM</a:t>
            </a:r>
            <a:endParaRPr lang="en-US" dirty="0" smtClean="0">
              <a:solidFill>
                <a:srgbClr val="FF0000"/>
              </a:solidFill>
            </a:endParaRPr>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FF0000"/>
                </a:solidFill>
                <a:latin typeface="Arial" charset="0"/>
              </a:rPr>
              <a:t>8GB SD card</a:t>
            </a:r>
            <a:endParaRPr lang="en-US" dirty="0" smtClean="0">
              <a:solidFill>
                <a:srgbClr val="FF0000"/>
              </a:solidFill>
            </a:endParaRPr>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IEEE 802.11s wireless </a:t>
            </a:r>
            <a:r>
              <a:rPr lang="en-US" sz="1900" dirty="0">
                <a:solidFill>
                  <a:srgbClr val="000000"/>
                </a:solidFill>
                <a:latin typeface="Arial" charset="0"/>
              </a:rPr>
              <a:t>m</a:t>
            </a:r>
            <a:r>
              <a:rPr lang="en-US" sz="1900" dirty="0" smtClean="0">
                <a:solidFill>
                  <a:srgbClr val="000000"/>
                </a:solidFill>
                <a:latin typeface="Arial" charset="0"/>
              </a:rPr>
              <a:t>esh </a:t>
            </a:r>
            <a:r>
              <a:rPr lang="en-US" sz="1900" dirty="0">
                <a:solidFill>
                  <a:srgbClr val="000000"/>
                </a:solidFill>
                <a:latin typeface="Arial" charset="0"/>
              </a:rPr>
              <a:t>n</a:t>
            </a:r>
            <a:r>
              <a:rPr lang="en-US" sz="1900" dirty="0" smtClean="0">
                <a:solidFill>
                  <a:srgbClr val="000000"/>
                </a:solidFill>
                <a:latin typeface="Arial" charset="0"/>
              </a:rPr>
              <a:t>etwork</a:t>
            </a:r>
          </a:p>
        </p:txBody>
      </p:sp>
      <p:pic>
        <p:nvPicPr>
          <p:cNvPr id="71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0" y="2438400"/>
            <a:ext cx="522763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Related Works</a:t>
            </a:r>
          </a:p>
        </p:txBody>
      </p:sp>
      <p:sp>
        <p:nvSpPr>
          <p:cNvPr id="9218" name="Rectangle 2"/>
          <p:cNvSpPr>
            <a:spLocks noGrp="1" noChangeArrowheads="1"/>
          </p:cNvSpPr>
          <p:nvPr>
            <p:ph type="body" sz="half" idx="1"/>
          </p:nvPr>
        </p:nvSpPr>
        <p:spPr>
          <a:xfrm>
            <a:off x="231775" y="1524000"/>
            <a:ext cx="5792788" cy="9078913"/>
          </a:xfrm>
        </p:spPr>
        <p:txBody>
          <a:bodyPr lIns="0" tIns="0" rIns="0" bIns="0"/>
          <a:lstStyle/>
          <a:p>
            <a:pPr marL="0" indent="0" eaLnBrk="1" hangingPunct="1">
              <a:lnSpc>
                <a:spcPct val="95000"/>
              </a:lnSpc>
              <a:spcBef>
                <a:spcPct val="0"/>
              </a:spcBef>
              <a:buFontTx/>
              <a:buNone/>
              <a:defRPr/>
            </a:pPr>
            <a:r>
              <a:rPr lang="en-US" sz="2100" dirty="0" smtClean="0">
                <a:solidFill>
                  <a:srgbClr val="000000"/>
                </a:solidFill>
                <a:latin typeface="Arial" charset="0"/>
                <a:cs typeface="+mn-cs"/>
              </a:rPr>
              <a:t>S.  </a:t>
            </a:r>
            <a:r>
              <a:rPr lang="en-US" sz="2100" dirty="0" err="1" smtClean="0">
                <a:solidFill>
                  <a:srgbClr val="000000"/>
                </a:solidFill>
                <a:latin typeface="Arial" charset="0"/>
                <a:cs typeface="+mn-cs"/>
              </a:rPr>
              <a:t>Grzonka</a:t>
            </a:r>
            <a:r>
              <a:rPr lang="en-US" sz="2100" dirty="0" smtClean="0">
                <a:solidFill>
                  <a:srgbClr val="000000"/>
                </a:solidFill>
                <a:latin typeface="Arial" charset="0"/>
                <a:cs typeface="+mn-cs"/>
              </a:rPr>
              <a:t>, et al. (U of Freiburg) [ICRA2009]	</a:t>
            </a:r>
            <a:endParaRPr lang="en-US" dirty="0" smtClean="0">
              <a:cs typeface="+mn-cs"/>
            </a:endParaRPr>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First trial on laser based indoor flight</a:t>
            </a:r>
            <a:endParaRPr lang="en-US" dirty="0" smtClean="0"/>
          </a:p>
          <a:p>
            <a:pPr marL="457200" lvl="1" indent="-342900" eaLnBrk="1" hangingPunct="1">
              <a:lnSpc>
                <a:spcPct val="95000"/>
              </a:lnSpc>
              <a:spcBef>
                <a:spcPct val="0"/>
              </a:spcBef>
              <a:buClr>
                <a:srgbClr val="000000"/>
              </a:buClr>
              <a:buFontTx/>
              <a:buChar char="•"/>
              <a:defRPr/>
            </a:pPr>
            <a:r>
              <a:rPr lang="en-US" sz="2100" dirty="0" err="1" smtClean="0">
                <a:solidFill>
                  <a:srgbClr val="000000"/>
                </a:solidFill>
                <a:latin typeface="Arial" charset="0"/>
              </a:rPr>
              <a:t>Offboard</a:t>
            </a:r>
            <a:r>
              <a:rPr lang="en-US" sz="2100" dirty="0" smtClean="0">
                <a:solidFill>
                  <a:srgbClr val="000000"/>
                </a:solidFill>
                <a:latin typeface="Arial" charset="0"/>
              </a:rPr>
              <a:t> processing</a:t>
            </a:r>
            <a:endParaRPr lang="en-US" dirty="0" smtClean="0"/>
          </a:p>
          <a:p>
            <a:pPr marL="0" indent="0" eaLnBrk="1" hangingPunct="1">
              <a:lnSpc>
                <a:spcPct val="95000"/>
              </a:lnSpc>
              <a:spcBef>
                <a:spcPct val="0"/>
              </a:spcBef>
              <a:buFontTx/>
              <a:buNone/>
              <a:defRPr/>
            </a:pPr>
            <a:endParaRPr lang="en-US" sz="2100" dirty="0" smtClean="0">
              <a:solidFill>
                <a:srgbClr val="000000"/>
              </a:solidFill>
              <a:latin typeface="Arial" charset="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A. </a:t>
            </a:r>
            <a:r>
              <a:rPr lang="en-US" sz="2100" dirty="0" err="1" smtClean="0">
                <a:solidFill>
                  <a:srgbClr val="000000"/>
                </a:solidFill>
                <a:latin typeface="Arial" charset="0"/>
                <a:cs typeface="+mn-cs"/>
              </a:rPr>
              <a:t>Bachrach</a:t>
            </a:r>
            <a:r>
              <a:rPr lang="en-US" sz="2100" dirty="0" smtClean="0">
                <a:solidFill>
                  <a:srgbClr val="000000"/>
                </a:solidFill>
                <a:latin typeface="Arial" charset="0"/>
                <a:cs typeface="+mn-cs"/>
              </a:rPr>
              <a:t>, et al. (MIT) [EMAV2009]</a:t>
            </a:r>
            <a:endParaRPr lang="en-US" dirty="0" smtClean="0">
              <a:cs typeface="+mn-cs"/>
            </a:endParaRPr>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Laser + Vision + Particle filter based SLAM</a:t>
            </a:r>
            <a:endParaRPr lang="en-US" dirty="0" smtClean="0"/>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Operates on single floor</a:t>
            </a:r>
            <a:endParaRPr lang="en-US" dirty="0" smtClean="0"/>
          </a:p>
          <a:p>
            <a:pPr marL="457200" lvl="1" indent="-342900" eaLnBrk="1" hangingPunct="1">
              <a:lnSpc>
                <a:spcPct val="95000"/>
              </a:lnSpc>
              <a:spcBef>
                <a:spcPct val="0"/>
              </a:spcBef>
              <a:buClr>
                <a:srgbClr val="000000"/>
              </a:buClr>
              <a:buFontTx/>
              <a:buChar char="•"/>
              <a:defRPr/>
            </a:pPr>
            <a:r>
              <a:rPr lang="en-US" sz="2100" dirty="0" err="1" smtClean="0">
                <a:solidFill>
                  <a:srgbClr val="000000"/>
                </a:solidFill>
                <a:latin typeface="Arial" charset="0"/>
              </a:rPr>
              <a:t>Offboard</a:t>
            </a:r>
            <a:r>
              <a:rPr lang="en-US" sz="2100" dirty="0" smtClean="0">
                <a:solidFill>
                  <a:srgbClr val="000000"/>
                </a:solidFill>
                <a:latin typeface="Arial" charset="0"/>
              </a:rPr>
              <a:t> processing </a:t>
            </a:r>
            <a:endParaRPr lang="en-US" dirty="0" smtClean="0"/>
          </a:p>
          <a:p>
            <a:pPr marL="0" indent="0" eaLnBrk="1" hangingPunct="1">
              <a:lnSpc>
                <a:spcPct val="95000"/>
              </a:lnSpc>
              <a:spcBef>
                <a:spcPct val="0"/>
              </a:spcBef>
              <a:buFontTx/>
              <a:buNone/>
              <a:defRPr/>
            </a:pPr>
            <a:endParaRPr lang="en-US" sz="2100" dirty="0" smtClean="0">
              <a:solidFill>
                <a:srgbClr val="000000"/>
              </a:solidFill>
              <a:latin typeface="Arial" charset="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W. Morris, et al. (CCNY) [IROS2010]</a:t>
            </a:r>
            <a:endParaRPr lang="en-US" dirty="0" smtClean="0">
              <a:cs typeface="+mn-cs"/>
            </a:endParaRPr>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Laser + Particle filter based SLAM</a:t>
            </a:r>
            <a:endParaRPr lang="en-US" dirty="0" smtClean="0"/>
          </a:p>
          <a:p>
            <a:pPr marL="457200" lvl="1" indent="-342900" eaLnBrk="1" hangingPunct="1">
              <a:lnSpc>
                <a:spcPct val="95000"/>
              </a:lnSpc>
              <a:spcBef>
                <a:spcPct val="0"/>
              </a:spcBef>
              <a:buClr>
                <a:srgbClr val="000000"/>
              </a:buClr>
              <a:buFontTx/>
              <a:buChar char="•"/>
              <a:defRPr/>
            </a:pPr>
            <a:r>
              <a:rPr lang="en-US" sz="2100" dirty="0" err="1" smtClean="0">
                <a:solidFill>
                  <a:srgbClr val="000000"/>
                </a:solidFill>
                <a:latin typeface="Arial" charset="0"/>
              </a:rPr>
              <a:t>Offboard</a:t>
            </a:r>
            <a:r>
              <a:rPr lang="en-US" sz="2100" dirty="0" smtClean="0">
                <a:solidFill>
                  <a:srgbClr val="000000"/>
                </a:solidFill>
                <a:latin typeface="Arial" charset="0"/>
              </a:rPr>
              <a:t> Processing</a:t>
            </a:r>
            <a:endParaRPr lang="en-US" dirty="0" smtClean="0"/>
          </a:p>
          <a:p>
            <a:pPr marL="0" indent="0" eaLnBrk="1" hangingPunct="1">
              <a:lnSpc>
                <a:spcPct val="95000"/>
              </a:lnSpc>
              <a:spcBef>
                <a:spcPct val="0"/>
              </a:spcBef>
              <a:buFontTx/>
              <a:buNone/>
              <a:defRPr/>
            </a:pPr>
            <a:endParaRPr lang="en-US" sz="2100" dirty="0" smtClean="0">
              <a:solidFill>
                <a:srgbClr val="000000"/>
              </a:solidFill>
              <a:latin typeface="Arial" charset="0"/>
              <a:cs typeface="+mn-cs"/>
            </a:endParaRPr>
          </a:p>
          <a:p>
            <a:pPr marL="0" indent="0" eaLnBrk="1" hangingPunct="1">
              <a:lnSpc>
                <a:spcPct val="95000"/>
              </a:lnSpc>
              <a:spcBef>
                <a:spcPct val="0"/>
              </a:spcBef>
              <a:buFontTx/>
              <a:buNone/>
              <a:defRPr/>
            </a:pPr>
            <a:r>
              <a:rPr lang="en-US" sz="2100" dirty="0" smtClean="0">
                <a:solidFill>
                  <a:srgbClr val="000000"/>
                </a:solidFill>
                <a:latin typeface="Arial" charset="0"/>
                <a:cs typeface="+mn-cs"/>
              </a:rPr>
              <a:t>M. </a:t>
            </a:r>
            <a:r>
              <a:rPr lang="en-US" sz="2100" dirty="0" err="1" smtClean="0">
                <a:solidFill>
                  <a:srgbClr val="000000"/>
                </a:solidFill>
                <a:latin typeface="Arial" charset="0"/>
                <a:cs typeface="+mn-cs"/>
              </a:rPr>
              <a:t>Blosch</a:t>
            </a:r>
            <a:r>
              <a:rPr lang="en-US" sz="2100" dirty="0" smtClean="0">
                <a:solidFill>
                  <a:srgbClr val="000000"/>
                </a:solidFill>
                <a:latin typeface="Arial" charset="0"/>
                <a:cs typeface="+mn-cs"/>
              </a:rPr>
              <a:t>, et al. (ETH) [ICRA2010]</a:t>
            </a:r>
            <a:endParaRPr lang="en-US" dirty="0" smtClean="0">
              <a:cs typeface="+mn-cs"/>
            </a:endParaRPr>
          </a:p>
          <a:p>
            <a:pPr marL="457200" lvl="1" indent="-342900" eaLnBrk="1" hangingPunct="1">
              <a:lnSpc>
                <a:spcPct val="95000"/>
              </a:lnSpc>
              <a:spcBef>
                <a:spcPct val="0"/>
              </a:spcBef>
              <a:buClr>
                <a:srgbClr val="000000"/>
              </a:buClr>
              <a:buFontTx/>
              <a:buChar char="•"/>
              <a:defRPr/>
            </a:pPr>
            <a:r>
              <a:rPr lang="en-US" sz="2100" dirty="0" smtClean="0">
                <a:solidFill>
                  <a:srgbClr val="000000"/>
                </a:solidFill>
                <a:latin typeface="Arial" charset="0"/>
              </a:rPr>
              <a:t>Vision only SLAM</a:t>
            </a:r>
            <a:endParaRPr lang="en-US" dirty="0" smtClean="0"/>
          </a:p>
          <a:p>
            <a:pPr marL="457200" lvl="1" indent="-342900" eaLnBrk="1" hangingPunct="1">
              <a:lnSpc>
                <a:spcPct val="95000"/>
              </a:lnSpc>
              <a:spcBef>
                <a:spcPct val="0"/>
              </a:spcBef>
              <a:buClr>
                <a:srgbClr val="000000"/>
              </a:buClr>
              <a:buFontTx/>
              <a:buChar char="•"/>
              <a:defRPr/>
            </a:pPr>
            <a:r>
              <a:rPr lang="en-US" sz="2100" dirty="0" err="1" smtClean="0">
                <a:solidFill>
                  <a:srgbClr val="000000"/>
                </a:solidFill>
                <a:latin typeface="Arial" charset="0"/>
              </a:rPr>
              <a:t>Offboard</a:t>
            </a:r>
            <a:r>
              <a:rPr lang="en-US" sz="2100" dirty="0" smtClean="0">
                <a:solidFill>
                  <a:srgbClr val="000000"/>
                </a:solidFill>
                <a:latin typeface="Arial" charset="0"/>
              </a:rPr>
              <a:t> processing</a:t>
            </a:r>
            <a:endParaRPr lang="en-US" dirty="0" smtClean="0"/>
          </a:p>
          <a:p>
            <a:pPr marL="0" indent="0" eaLnBrk="1" hangingPunct="1">
              <a:lnSpc>
                <a:spcPct val="95000"/>
              </a:lnSpc>
              <a:spcBef>
                <a:spcPct val="0"/>
              </a:spcBef>
              <a:buFontTx/>
              <a:buNone/>
              <a:defRPr/>
            </a:pPr>
            <a:endParaRPr lang="en-US" sz="2100" dirty="0" smtClean="0">
              <a:solidFill>
                <a:srgbClr val="000000"/>
              </a:solidFill>
              <a:latin typeface="Arial" charset="0"/>
              <a:cs typeface="+mn-cs"/>
            </a:endParaRPr>
          </a:p>
          <a:p>
            <a:pPr marL="0" indent="0" eaLnBrk="1" hangingPunct="1">
              <a:lnSpc>
                <a:spcPct val="95000"/>
              </a:lnSpc>
              <a:spcBef>
                <a:spcPct val="0"/>
              </a:spcBef>
              <a:buFontTx/>
              <a:buNone/>
              <a:defRPr/>
            </a:pPr>
            <a:endParaRPr lang="en-US" sz="2100" dirty="0" smtClean="0">
              <a:solidFill>
                <a:srgbClr val="000000"/>
              </a:solidFill>
              <a:latin typeface="Arial" charset="0"/>
              <a:cs typeface="+mn-cs"/>
            </a:endParaRPr>
          </a:p>
          <a:p>
            <a:pPr marL="0" indent="0" eaLnBrk="1" hangingPunct="1">
              <a:lnSpc>
                <a:spcPct val="95000"/>
              </a:lnSpc>
              <a:spcBef>
                <a:spcPct val="0"/>
              </a:spcBef>
              <a:buFontTx/>
              <a:buNone/>
              <a:defRPr/>
            </a:pPr>
            <a:endParaRPr lang="en-US" sz="3300" dirty="0" smtClean="0">
              <a:solidFill>
                <a:srgbClr val="000000"/>
              </a:solidFill>
              <a:latin typeface="Arial" charset="0"/>
              <a:cs typeface="+mn-cs"/>
            </a:endParaRPr>
          </a:p>
          <a:p>
            <a:pPr marL="0" indent="0" eaLnBrk="1" hangingPunct="1">
              <a:lnSpc>
                <a:spcPct val="95000"/>
              </a:lnSpc>
              <a:spcBef>
                <a:spcPct val="0"/>
              </a:spcBef>
              <a:buFontTx/>
              <a:buNone/>
              <a:defRPr/>
            </a:pPr>
            <a:endParaRPr lang="en-US" sz="3300" dirty="0" smtClean="0">
              <a:solidFill>
                <a:srgbClr val="000000"/>
              </a:solidFill>
              <a:latin typeface="Arial" charset="0"/>
              <a:cs typeface="+mn-cs"/>
            </a:endParaRPr>
          </a:p>
          <a:p>
            <a:pPr marL="0" indent="0" eaLnBrk="1" hangingPunct="1">
              <a:lnSpc>
                <a:spcPct val="95000"/>
              </a:lnSpc>
              <a:spcBef>
                <a:spcPct val="0"/>
              </a:spcBef>
              <a:buFontTx/>
              <a:buNone/>
              <a:defRPr/>
            </a:pPr>
            <a:endParaRPr lang="en-US" sz="3300" dirty="0" smtClean="0">
              <a:solidFill>
                <a:srgbClr val="000000"/>
              </a:solidFill>
              <a:latin typeface="Arial" charset="0"/>
              <a:cs typeface="+mn-cs"/>
            </a:endParaRPr>
          </a:p>
          <a:p>
            <a:pPr marL="0" indent="0" eaLnBrk="1" hangingPunct="1">
              <a:lnSpc>
                <a:spcPct val="95000"/>
              </a:lnSpc>
              <a:spcBef>
                <a:spcPct val="0"/>
              </a:spcBef>
              <a:buFontTx/>
              <a:buNone/>
              <a:defRPr/>
            </a:pPr>
            <a:endParaRPr lang="en-US" sz="3300" dirty="0" smtClean="0">
              <a:solidFill>
                <a:srgbClr val="000000"/>
              </a:solidFill>
              <a:latin typeface="Arial" charset="0"/>
              <a:cs typeface="+mn-cs"/>
            </a:endParaRPr>
          </a:p>
          <a:p>
            <a:pPr marL="0" indent="0" eaLnBrk="1" hangingPunct="1">
              <a:lnSpc>
                <a:spcPct val="95000"/>
              </a:lnSpc>
              <a:spcBef>
                <a:spcPct val="0"/>
              </a:spcBef>
              <a:buFontTx/>
              <a:buNone/>
              <a:defRPr/>
            </a:pPr>
            <a:endParaRPr lang="en-US" sz="3300" dirty="0" smtClean="0">
              <a:solidFill>
                <a:srgbClr val="000000"/>
              </a:solidFill>
              <a:latin typeface="Arial" charset="0"/>
              <a:cs typeface="+mn-cs"/>
            </a:endParaRPr>
          </a:p>
          <a:p>
            <a:pPr marL="0" indent="0" eaLnBrk="1" hangingPunct="1">
              <a:lnSpc>
                <a:spcPct val="95000"/>
              </a:lnSpc>
              <a:spcBef>
                <a:spcPct val="0"/>
              </a:spcBef>
              <a:buFontTx/>
              <a:buNone/>
              <a:defRPr/>
            </a:pPr>
            <a:endParaRPr lang="en-US" sz="3300" dirty="0" smtClean="0">
              <a:solidFill>
                <a:srgbClr val="000000"/>
              </a:solidFill>
              <a:latin typeface="Arial" charset="0"/>
              <a:cs typeface="+mn-cs"/>
            </a:endParaRPr>
          </a:p>
        </p:txBody>
      </p:sp>
      <p:pic>
        <p:nvPicPr>
          <p:cNvPr id="92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462" y="2630154"/>
            <a:ext cx="275272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43000"/>
            <a:ext cx="227330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569" y="5589254"/>
            <a:ext cx="23304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4109704"/>
            <a:ext cx="1931988"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a:t>
            </a:r>
          </a:p>
        </p:txBody>
      </p:sp>
      <p:sp>
        <p:nvSpPr>
          <p:cNvPr id="11266" name="Rectangle 2"/>
          <p:cNvSpPr>
            <a:spLocks noGrp="1" noChangeArrowheads="1"/>
          </p:cNvSpPr>
          <p:nvPr>
            <p:ph type="body" idx="1"/>
          </p:nvPr>
        </p:nvSpPr>
        <p:spPr>
          <a:xfrm>
            <a:off x="247650" y="1524000"/>
            <a:ext cx="9655175" cy="5776913"/>
          </a:xfrm>
        </p:spPr>
        <p:txBody>
          <a:bodyPr lIns="0" tIns="0" rIns="0" bIns="0"/>
          <a:lstStyle/>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System block </a:t>
            </a:r>
            <a:r>
              <a:rPr lang="en-US" sz="2400" dirty="0">
                <a:solidFill>
                  <a:srgbClr val="000000"/>
                </a:solidFill>
                <a:latin typeface="Arial" charset="0"/>
              </a:rPr>
              <a:t>d</a:t>
            </a:r>
            <a:r>
              <a:rPr lang="en-US" sz="2400" dirty="0" smtClean="0">
                <a:solidFill>
                  <a:srgbClr val="000000"/>
                </a:solidFill>
                <a:latin typeface="Arial" charset="0"/>
              </a:rPr>
              <a:t>iagram</a:t>
            </a:r>
            <a:endParaRPr lang="en-US" dirty="0" smtClean="0"/>
          </a:p>
          <a:p>
            <a:pPr marL="857250" lvl="2" indent="-285750" eaLnBrk="1" hangingPunct="1">
              <a:lnSpc>
                <a:spcPct val="95000"/>
              </a:lnSpc>
              <a:spcBef>
                <a:spcPct val="0"/>
              </a:spcBef>
              <a:buClr>
                <a:srgbClr val="0000FF"/>
              </a:buClr>
              <a:buSzPct val="80000"/>
              <a:buFont typeface="Courier New" charset="0"/>
              <a:buChar char="o"/>
              <a:defRPr/>
            </a:pPr>
            <a:r>
              <a:rPr lang="en-US" dirty="0" smtClean="0">
                <a:solidFill>
                  <a:srgbClr val="0000FF"/>
                </a:solidFill>
                <a:latin typeface="Arial" charset="0"/>
              </a:rPr>
              <a:t>Estimation</a:t>
            </a:r>
            <a:r>
              <a:rPr lang="en-US" dirty="0" smtClean="0">
                <a:solidFill>
                  <a:srgbClr val="000000"/>
                </a:solidFill>
                <a:latin typeface="Arial" charset="0"/>
              </a:rPr>
              <a:t>, </a:t>
            </a:r>
            <a:r>
              <a:rPr lang="en-US" dirty="0" smtClean="0">
                <a:solidFill>
                  <a:srgbClr val="00FF00"/>
                </a:solidFill>
                <a:latin typeface="Arial" charset="0"/>
              </a:rPr>
              <a:t>Control</a:t>
            </a:r>
            <a:r>
              <a:rPr lang="en-US" dirty="0" smtClean="0">
                <a:solidFill>
                  <a:srgbClr val="000000"/>
                </a:solidFill>
                <a:latin typeface="Arial" charset="0"/>
              </a:rPr>
              <a:t> (ICRA2011)</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dirty="0" smtClean="0">
                <a:solidFill>
                  <a:srgbClr val="000000"/>
                </a:solidFill>
                <a:latin typeface="Arial" charset="0"/>
              </a:rPr>
              <a:t>Planning, Exploration (IROS2011, Submitted)</a:t>
            </a:r>
          </a:p>
        </p:txBody>
      </p:sp>
      <p:pic>
        <p:nvPicPr>
          <p:cNvPr id="112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743200"/>
            <a:ext cx="91440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14538" y="2832100"/>
            <a:ext cx="7542212" cy="3810000"/>
            <a:chOff x="2014538" y="2832100"/>
            <a:chExt cx="7542212" cy="3810000"/>
          </a:xfrm>
        </p:grpSpPr>
        <p:pic>
          <p:nvPicPr>
            <p:cNvPr id="112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8" y="2832100"/>
              <a:ext cx="635793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8800" y="3962400"/>
              <a:ext cx="2647950"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889000" y="3124200"/>
            <a:ext cx="990600" cy="3517900"/>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14538" y="3581400"/>
            <a:ext cx="1070768" cy="990600"/>
          </a:xfrm>
          <a:prstGeom prst="rect">
            <a:avLst/>
          </a:prstGeom>
          <a:noFill/>
          <a:ln w="508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08400" y="4076700"/>
            <a:ext cx="1219200" cy="2565399"/>
          </a:xfrm>
          <a:prstGeom prst="rect">
            <a:avLst/>
          </a:prstGeom>
          <a:noFill/>
          <a:ln w="50800">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13400" y="2971801"/>
            <a:ext cx="2619375" cy="1524000"/>
          </a:xfrm>
          <a:prstGeom prst="rect">
            <a:avLst/>
          </a:prstGeom>
          <a:noFill/>
          <a:ln w="50800">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875378" y="4026097"/>
            <a:ext cx="2681371" cy="2315966"/>
          </a:xfrm>
          <a:prstGeom prst="rect">
            <a:avLst/>
          </a:prstGeom>
          <a:noFill/>
          <a:ln w="508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11266">
                                            <p:txEl>
                                              <p:pRg st="1" end="1"/>
                                            </p:txEl>
                                          </p:spTgt>
                                        </p:tgtEl>
                                        <p:attrNameLst>
                                          <p:attrName>style.visibility</p:attrName>
                                        </p:attrNameLst>
                                      </p:cBhvr>
                                      <p:to>
                                        <p:strVal val="visible"/>
                                      </p:to>
                                    </p:set>
                                    <p:animEffect transition="in" filter="fade">
                                      <p:cBhvr>
                                        <p:cTn id="50" dur="500"/>
                                        <p:tgtEl>
                                          <p:spTgt spid="11266">
                                            <p:txEl>
                                              <p:pRg st="1" end="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1266">
                                            <p:txEl>
                                              <p:pRg st="2" end="2"/>
                                            </p:txEl>
                                          </p:spTgt>
                                        </p:tgtEl>
                                        <p:attrNameLst>
                                          <p:attrName>style.visibility</p:attrName>
                                        </p:attrNameLst>
                                      </p:cBhvr>
                                      <p:to>
                                        <p:strVal val="visible"/>
                                      </p:to>
                                    </p:set>
                                    <p:animEffect transition="in" filter="fade">
                                      <p:cBhvr>
                                        <p:cTn id="53" dur="500"/>
                                        <p:tgtEl>
                                          <p:spTgt spid="112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a:t>
            </a:r>
          </a:p>
        </p:txBody>
      </p:sp>
      <p:sp>
        <p:nvSpPr>
          <p:cNvPr id="13314" name="Rectangle 2"/>
          <p:cNvSpPr>
            <a:spLocks noGrp="1" noChangeArrowheads="1"/>
          </p:cNvSpPr>
          <p:nvPr>
            <p:ph type="body" idx="1"/>
          </p:nvPr>
        </p:nvSpPr>
        <p:spPr>
          <a:xfrm>
            <a:off x="247650" y="1524000"/>
            <a:ext cx="9655175" cy="5776913"/>
          </a:xfrm>
        </p:spPr>
        <p:txBody>
          <a:bodyPr lIns="0" tIns="0" rIns="0" bIns="0"/>
          <a:lstStyle/>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Assumptions</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dirty="0" smtClean="0">
                <a:solidFill>
                  <a:srgbClr val="000000"/>
                </a:solidFill>
                <a:latin typeface="Arial" charset="0"/>
              </a:rPr>
              <a:t>6-DOF pose – 3D position &amp; roll, pitch, yaw Euler angles</a:t>
            </a:r>
            <a:endParaRPr lang="en-US" dirty="0" smtClean="0"/>
          </a:p>
          <a:p>
            <a:pPr marL="0" indent="0" eaLnBrk="1" hangingPunct="1">
              <a:lnSpc>
                <a:spcPct val="95000"/>
              </a:lnSpc>
              <a:spcBef>
                <a:spcPct val="0"/>
              </a:spcBef>
              <a:buFontTx/>
              <a:buNone/>
              <a:defRPr/>
            </a:pPr>
            <a:r>
              <a:rPr lang="en-US" sz="24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400" dirty="0" smtClean="0">
                <a:solidFill>
                  <a:srgbClr val="000000"/>
                </a:solidFill>
                <a:latin typeface="Arial" charset="0"/>
                <a:cs typeface="+mn-cs"/>
              </a:rPr>
              <a:t> </a:t>
            </a:r>
            <a:endParaRPr lang="en-US" dirty="0" smtClean="0">
              <a:cs typeface="+mn-cs"/>
            </a:endParaRPr>
          </a:p>
          <a:p>
            <a:pPr marL="0" indent="0" eaLnBrk="1" hangingPunct="1">
              <a:lnSpc>
                <a:spcPct val="95000"/>
              </a:lnSpc>
              <a:spcBef>
                <a:spcPct val="0"/>
              </a:spcBef>
              <a:buFontTx/>
              <a:buNone/>
              <a:defRPr/>
            </a:pPr>
            <a:r>
              <a:rPr lang="en-US" sz="2400" dirty="0" smtClean="0">
                <a:solidFill>
                  <a:srgbClr val="000000"/>
                </a:solidFill>
                <a:latin typeface="Arial" charset="0"/>
                <a:cs typeface="+mn-cs"/>
              </a:rPr>
              <a:t> </a:t>
            </a:r>
            <a:endParaRPr lang="en-US" dirty="0" smtClean="0">
              <a:cs typeface="+mn-cs"/>
            </a:endParaRPr>
          </a:p>
          <a:p>
            <a:pPr marL="857250" lvl="2" indent="-285750" eaLnBrk="1" hangingPunct="1">
              <a:lnSpc>
                <a:spcPct val="95000"/>
              </a:lnSpc>
              <a:spcBef>
                <a:spcPct val="0"/>
              </a:spcBef>
              <a:buClr>
                <a:srgbClr val="000000"/>
              </a:buClr>
              <a:buSzPct val="80000"/>
              <a:buFont typeface="Courier New" charset="0"/>
              <a:buChar char="o"/>
              <a:defRPr/>
            </a:pPr>
            <a:r>
              <a:rPr lang="en-US" dirty="0" smtClean="0">
                <a:solidFill>
                  <a:srgbClr val="000000"/>
                </a:solidFill>
                <a:latin typeface="Arial" charset="0"/>
              </a:rPr>
              <a:t>2.5D environment for pose estimation </a:t>
            </a:r>
            <a:endParaRPr lang="en-US" dirty="0" smtClean="0"/>
          </a:p>
          <a:p>
            <a:pPr marL="1257300" lvl="3" eaLnBrk="1" hangingPunct="1">
              <a:lnSpc>
                <a:spcPct val="95000"/>
              </a:lnSpc>
              <a:spcBef>
                <a:spcPct val="0"/>
              </a:spcBef>
              <a:buClr>
                <a:srgbClr val="000000"/>
              </a:buClr>
              <a:buFont typeface="Wingdings" charset="0"/>
              <a:buChar char="§"/>
              <a:defRPr/>
            </a:pPr>
            <a:r>
              <a:rPr lang="en-US" sz="2400" dirty="0" smtClean="0">
                <a:solidFill>
                  <a:srgbClr val="000000"/>
                </a:solidFill>
                <a:latin typeface="Arial" charset="0"/>
              </a:rPr>
              <a:t>Project laser scans onto common ground plane</a:t>
            </a:r>
            <a:endParaRPr lang="en-US" dirty="0" smtClean="0"/>
          </a:p>
          <a:p>
            <a:pPr marL="0" indent="0" eaLnBrk="1" hangingPunct="1">
              <a:lnSpc>
                <a:spcPct val="95000"/>
              </a:lnSpc>
              <a:spcBef>
                <a:spcPct val="0"/>
              </a:spcBef>
              <a:buClr>
                <a:srgbClr val="000000"/>
              </a:buClr>
              <a:buFont typeface="Wingdings" charset="0"/>
              <a:buNone/>
              <a:defRPr/>
            </a:pPr>
            <a:endParaRPr lang="en-US" sz="2700" dirty="0" smtClean="0">
              <a:solidFill>
                <a:srgbClr val="000000"/>
              </a:solidFill>
              <a:latin typeface="Arial" charset="0"/>
              <a:cs typeface="+mn-cs"/>
            </a:endParaRPr>
          </a:p>
        </p:txBody>
      </p:sp>
      <p:pic>
        <p:nvPicPr>
          <p:cNvPr id="1331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170" y="4775200"/>
            <a:ext cx="4852988"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400" y="2286000"/>
            <a:ext cx="2284445" cy="97777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2997" y="3962400"/>
            <a:ext cx="4453334" cy="55555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Estimation</a:t>
            </a:r>
          </a:p>
        </p:txBody>
      </p:sp>
      <p:sp>
        <p:nvSpPr>
          <p:cNvPr id="15362" name="Rectangle 2"/>
          <p:cNvSpPr>
            <a:spLocks noGrp="1" noChangeArrowheads="1"/>
          </p:cNvSpPr>
          <p:nvPr>
            <p:ph type="body" idx="1"/>
          </p:nvPr>
        </p:nvSpPr>
        <p:spPr>
          <a:xfrm>
            <a:off x="247650" y="1524000"/>
            <a:ext cx="9655175" cy="5776913"/>
          </a:xfrm>
        </p:spPr>
        <p:txBody>
          <a:bodyPr lIns="0" tIns="0" rIns="0" bIns="0"/>
          <a:lstStyle/>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System block </a:t>
            </a:r>
            <a:r>
              <a:rPr lang="en-US" sz="2400" dirty="0">
                <a:solidFill>
                  <a:srgbClr val="000000"/>
                </a:solidFill>
                <a:latin typeface="Arial" charset="0"/>
              </a:rPr>
              <a:t>d</a:t>
            </a:r>
            <a:r>
              <a:rPr lang="en-US" sz="2400" dirty="0" smtClean="0">
                <a:solidFill>
                  <a:srgbClr val="000000"/>
                </a:solidFill>
                <a:latin typeface="Arial" charset="0"/>
              </a:rPr>
              <a:t>iagram </a:t>
            </a:r>
          </a:p>
        </p:txBody>
      </p: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438400"/>
            <a:ext cx="91440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8" y="3355975"/>
            <a:ext cx="1131887"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Estimation</a:t>
            </a:r>
          </a:p>
        </p:txBody>
      </p:sp>
      <p:sp>
        <p:nvSpPr>
          <p:cNvPr id="17410" name="Rectangle 2"/>
          <p:cNvSpPr>
            <a:spLocks noGrp="1" noChangeArrowheads="1"/>
          </p:cNvSpPr>
          <p:nvPr>
            <p:ph type="body" idx="1"/>
          </p:nvPr>
        </p:nvSpPr>
        <p:spPr>
          <a:xfrm>
            <a:off x="215900" y="1914525"/>
            <a:ext cx="9626600" cy="2333625"/>
          </a:xfrm>
        </p:spPr>
        <p:txBody>
          <a:bodyPr lIns="0" tIns="0" rIns="0" bIns="0"/>
          <a:lstStyle/>
          <a:p>
            <a:pPr marL="457200" lvl="1" indent="-342900" eaLnBrk="1" hangingPunct="1">
              <a:lnSpc>
                <a:spcPct val="95000"/>
              </a:lnSpc>
              <a:spcBef>
                <a:spcPct val="0"/>
              </a:spcBef>
              <a:buClr>
                <a:srgbClr val="000000"/>
              </a:buClr>
              <a:buFontTx/>
              <a:buChar char="•"/>
              <a:defRPr/>
            </a:pPr>
            <a:r>
              <a:rPr lang="en-US" sz="1900" dirty="0" smtClean="0">
                <a:solidFill>
                  <a:srgbClr val="000000"/>
                </a:solidFill>
                <a:latin typeface="Arial" charset="0"/>
              </a:rPr>
              <a:t>Incremental </a:t>
            </a:r>
            <a:r>
              <a:rPr lang="en-US" sz="1900" dirty="0">
                <a:solidFill>
                  <a:srgbClr val="000000"/>
                </a:solidFill>
                <a:latin typeface="Arial" charset="0"/>
              </a:rPr>
              <a:t>m</a:t>
            </a:r>
            <a:r>
              <a:rPr lang="en-US" sz="1900" dirty="0" smtClean="0">
                <a:solidFill>
                  <a:srgbClr val="000000"/>
                </a:solidFill>
                <a:latin typeface="Arial" charset="0"/>
              </a:rPr>
              <a:t>otion </a:t>
            </a:r>
            <a:r>
              <a:rPr lang="en-US" sz="1900" dirty="0">
                <a:solidFill>
                  <a:srgbClr val="000000"/>
                </a:solidFill>
                <a:latin typeface="Arial" charset="0"/>
              </a:rPr>
              <a:t>e</a:t>
            </a:r>
            <a:r>
              <a:rPr lang="en-US" sz="1900" dirty="0" smtClean="0">
                <a:solidFill>
                  <a:srgbClr val="000000"/>
                </a:solidFill>
                <a:latin typeface="Arial" charset="0"/>
              </a:rPr>
              <a:t>stimation (laser </a:t>
            </a:r>
            <a:r>
              <a:rPr lang="en-US" sz="1900" dirty="0" err="1">
                <a:solidFill>
                  <a:srgbClr val="000000"/>
                </a:solidFill>
                <a:latin typeface="Arial" charset="0"/>
              </a:rPr>
              <a:t>o</a:t>
            </a:r>
            <a:r>
              <a:rPr lang="en-US" sz="1900" dirty="0" err="1" smtClean="0">
                <a:solidFill>
                  <a:srgbClr val="000000"/>
                </a:solidFill>
                <a:latin typeface="Arial" charset="0"/>
              </a:rPr>
              <a:t>dometry</a:t>
            </a:r>
            <a:r>
              <a:rPr lang="en-US" sz="1900" dirty="0" smtClean="0">
                <a:solidFill>
                  <a:srgbClr val="000000"/>
                </a:solidFill>
                <a:latin typeface="Arial" charset="0"/>
              </a:rPr>
              <a:t>)</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Iterative closest point (ICP) based 2D scan matching for x, y, yaw motion</a:t>
            </a:r>
            <a:endParaRPr lang="en-US" dirty="0" smtClean="0"/>
          </a:p>
          <a:p>
            <a:pPr marL="1257300" lvl="3"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Grid based closest point search to improve speed</a:t>
            </a:r>
            <a:endParaRPr lang="en-US" dirty="0" smtClean="0"/>
          </a:p>
          <a:p>
            <a:pPr marL="1257300" lvl="3"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20Hz, ~20% CPU usage</a:t>
            </a:r>
            <a:endParaRPr lang="en-US" dirty="0" smtClean="0"/>
          </a:p>
          <a:p>
            <a:pPr marL="857250" lvl="2" indent="-285750" eaLnBrk="1" hangingPunct="1">
              <a:lnSpc>
                <a:spcPct val="95000"/>
              </a:lnSpc>
              <a:spcBef>
                <a:spcPct val="0"/>
              </a:spcBef>
              <a:buClr>
                <a:srgbClr val="000000"/>
              </a:buClr>
              <a:buSzPct val="80000"/>
              <a:buFont typeface="Courier New" charset="0"/>
              <a:buChar char="o"/>
              <a:defRPr/>
            </a:pPr>
            <a:r>
              <a:rPr lang="en-US" sz="1900" dirty="0" smtClean="0">
                <a:solidFill>
                  <a:srgbClr val="000000"/>
                </a:solidFill>
                <a:latin typeface="Arial" charset="0"/>
              </a:rPr>
              <a:t>Height &amp; floor level estimation</a:t>
            </a:r>
            <a:endParaRPr lang="en-US" dirty="0" smtClean="0"/>
          </a:p>
          <a:p>
            <a:pPr marL="1257300" lvl="3"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A </a:t>
            </a:r>
            <a:r>
              <a:rPr lang="en-US" sz="1900" dirty="0" err="1" smtClean="0">
                <a:solidFill>
                  <a:srgbClr val="000000"/>
                </a:solidFill>
                <a:latin typeface="Arial" charset="0"/>
              </a:rPr>
              <a:t>Kalman</a:t>
            </a:r>
            <a:r>
              <a:rPr lang="en-US" sz="1900" dirty="0" smtClean="0">
                <a:solidFill>
                  <a:srgbClr val="000000"/>
                </a:solidFill>
                <a:latin typeface="Arial" charset="0"/>
              </a:rPr>
              <a:t> filter fuses IMU and deflected laser scans</a:t>
            </a:r>
            <a:endParaRPr lang="en-US" dirty="0" smtClean="0"/>
          </a:p>
          <a:p>
            <a:pPr marL="1257300" lvl="3" eaLnBrk="1" hangingPunct="1">
              <a:lnSpc>
                <a:spcPct val="95000"/>
              </a:lnSpc>
              <a:spcBef>
                <a:spcPct val="0"/>
              </a:spcBef>
              <a:buClr>
                <a:srgbClr val="000000"/>
              </a:buClr>
              <a:buFont typeface="Wingdings" charset="0"/>
              <a:buChar char="§"/>
              <a:defRPr/>
            </a:pPr>
            <a:r>
              <a:rPr lang="en-US" sz="1900" dirty="0" smtClean="0">
                <a:solidFill>
                  <a:srgbClr val="000000"/>
                </a:solidFill>
                <a:latin typeface="Arial" charset="0"/>
              </a:rPr>
              <a:t>Update floor level if there are significant differences between process and measurement update</a:t>
            </a:r>
          </a:p>
        </p:txBody>
      </p:sp>
      <p:pic>
        <p:nvPicPr>
          <p:cNvPr id="174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4368800"/>
            <a:ext cx="6605588"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247650" y="304800"/>
            <a:ext cx="9664700" cy="914400"/>
          </a:xfrm>
        </p:spPr>
        <p:txBody>
          <a:bodyPr lIns="0" tIns="0" rIns="0" bIns="0" anchor="t"/>
          <a:lstStyle/>
          <a:p>
            <a:pPr algn="l" eaLnBrk="1" hangingPunct="1">
              <a:lnSpc>
                <a:spcPct val="95000"/>
              </a:lnSpc>
              <a:defRPr/>
            </a:pPr>
            <a:r>
              <a:rPr lang="en-US" sz="4300" smtClean="0">
                <a:solidFill>
                  <a:srgbClr val="000000"/>
                </a:solidFill>
                <a:latin typeface="Arial" charset="0"/>
                <a:cs typeface="+mj-cs"/>
              </a:rPr>
              <a:t>System Design - Estimation</a:t>
            </a:r>
          </a:p>
        </p:txBody>
      </p:sp>
      <p:sp>
        <p:nvSpPr>
          <p:cNvPr id="19458" name="Rectangle 2"/>
          <p:cNvSpPr>
            <a:spLocks noGrp="1" noChangeArrowheads="1"/>
          </p:cNvSpPr>
          <p:nvPr>
            <p:ph type="body" idx="1"/>
          </p:nvPr>
        </p:nvSpPr>
        <p:spPr>
          <a:xfrm>
            <a:off x="247650" y="1524000"/>
            <a:ext cx="9655175" cy="5776913"/>
          </a:xfrm>
        </p:spPr>
        <p:txBody>
          <a:bodyPr lIns="0" tIns="0" rIns="0" bIns="0"/>
          <a:lstStyle/>
          <a:p>
            <a:pPr marL="457200" lvl="1" indent="-342900" eaLnBrk="1" hangingPunct="1">
              <a:lnSpc>
                <a:spcPct val="95000"/>
              </a:lnSpc>
              <a:spcBef>
                <a:spcPct val="0"/>
              </a:spcBef>
              <a:buClr>
                <a:srgbClr val="000000"/>
              </a:buClr>
              <a:buFontTx/>
              <a:buChar char="•"/>
              <a:defRPr/>
            </a:pPr>
            <a:r>
              <a:rPr lang="en-US" sz="2400" dirty="0" smtClean="0">
                <a:solidFill>
                  <a:srgbClr val="000000"/>
                </a:solidFill>
                <a:latin typeface="Arial" charset="0"/>
              </a:rPr>
              <a:t>System block </a:t>
            </a:r>
            <a:r>
              <a:rPr lang="en-US" sz="2400" dirty="0">
                <a:solidFill>
                  <a:srgbClr val="000000"/>
                </a:solidFill>
                <a:latin typeface="Arial" charset="0"/>
              </a:rPr>
              <a:t>d</a:t>
            </a:r>
            <a:r>
              <a:rPr lang="en-US" sz="2400" dirty="0" smtClean="0">
                <a:solidFill>
                  <a:srgbClr val="000000"/>
                </a:solidFill>
                <a:latin typeface="Arial" charset="0"/>
              </a:rPr>
              <a:t>iagram </a:t>
            </a:r>
          </a:p>
        </p:txBody>
      </p:sp>
      <p:pic>
        <p:nvPicPr>
          <p:cNvPr id="194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438400"/>
            <a:ext cx="91440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860800"/>
            <a:ext cx="1274763"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1618</TotalTime>
  <Words>1310</Words>
  <Application>Microsoft Office PowerPoint</Application>
  <PresentationFormat>Custom</PresentationFormat>
  <Paragraphs>328</Paragraphs>
  <Slides>25</Slides>
  <Notes>25</Notes>
  <HiddenSlides>0</HiddenSlides>
  <MMClips>4</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Default Design</vt:lpstr>
      <vt:lpstr>Autonomous Multi-Floor Indoor Navigation with a       Computationally Constrained MAV</vt:lpstr>
      <vt:lpstr>Overview</vt:lpstr>
      <vt:lpstr>Overview</vt:lpstr>
      <vt:lpstr>Related Works</vt:lpstr>
      <vt:lpstr>System Design</vt:lpstr>
      <vt:lpstr>System Design </vt:lpstr>
      <vt:lpstr>System Design - Estimation</vt:lpstr>
      <vt:lpstr>System Design - Estimation</vt:lpstr>
      <vt:lpstr>System Design - Estimation</vt:lpstr>
      <vt:lpstr>System Design - Estimation</vt:lpstr>
      <vt:lpstr>System Design - Estimation</vt:lpstr>
      <vt:lpstr>System Design - Estimation</vt:lpstr>
      <vt:lpstr>System Design - Estimation</vt:lpstr>
      <vt:lpstr>System Design - Estimation</vt:lpstr>
      <vt:lpstr>System Design - Control</vt:lpstr>
      <vt:lpstr>System Design - Control</vt:lpstr>
      <vt:lpstr>System Design - Control</vt:lpstr>
      <vt:lpstr>System Design - Control</vt:lpstr>
      <vt:lpstr>System Design - Safety</vt:lpstr>
      <vt:lpstr>Results - Pose Estimation</vt:lpstr>
      <vt:lpstr>Results - Hover Performance</vt:lpstr>
      <vt:lpstr>Results - CPU Usage</vt:lpstr>
      <vt:lpstr>Results – Multi-floor Indoor Experiment</vt:lpstr>
      <vt:lpstr>Conclusions</vt:lpstr>
      <vt:lpstr>Ongoing and Future Works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dc:creator>
  <cp:lastModifiedBy>mrsl</cp:lastModifiedBy>
  <cp:revision>100</cp:revision>
  <dcterms:created xsi:type="dcterms:W3CDTF">2004-05-06T09:28:21Z</dcterms:created>
  <dcterms:modified xsi:type="dcterms:W3CDTF">2011-05-10T01:43:16Z</dcterms:modified>
</cp:coreProperties>
</file>